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 varScale="1">
        <p:scale>
          <a:sx n="60" d="100"/>
          <a:sy n="60" d="100"/>
        </p:scale>
        <p:origin x="-13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8AA5-2262-4F65-B892-9ABE34B3E42C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47BE-F409-45B2-BCCA-7993D21310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8AA5-2262-4F65-B892-9ABE34B3E42C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47BE-F409-45B2-BCCA-7993D21310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67000-57D3-4A46-85FA-05A71472262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DE2C-FCDE-442D-81C0-47DEAE16E6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733" r:id="rId12"/>
    <p:sldLayoutId id="2147483735" r:id="rId13"/>
    <p:sldLayoutId id="2147483808" r:id="rId14"/>
    <p:sldLayoutId id="2147483809" r:id="rId15"/>
    <p:sldLayoutId id="2147483810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ringa.net/comunidades/powerconocimiento/4580351/El-sonido-del-violin-Stradivarius-secreto-resuelto.html" TargetMode="External"/><Relationship Id="rId3" Type="http://schemas.openxmlformats.org/officeDocument/2006/relationships/hyperlink" Target="http://it.wikipedia.org/wiki/Antonio_Stradivari" TargetMode="External"/><Relationship Id="rId7" Type="http://schemas.openxmlformats.org/officeDocument/2006/relationships/hyperlink" Target="http://es.wikipedia.org/wiki/Washington_D._C" TargetMode="External"/><Relationship Id="rId2" Type="http://schemas.openxmlformats.org/officeDocument/2006/relationships/hyperlink" Target="http://commons.wikimedia.org/wiki/File:Stradivarius_violin_in_the_royal_palace_in_madrid.j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flickr.com/photos/publicresourceorg/493883915/" TargetMode="External"/><Relationship Id="rId5" Type="http://schemas.openxmlformats.org/officeDocument/2006/relationships/hyperlink" Target="http://es.wikipedia.org/wiki/Antonio_Stradivari" TargetMode="External"/><Relationship Id="rId4" Type="http://schemas.openxmlformats.org/officeDocument/2006/relationships/hyperlink" Target="http://www.taringa.net/posts/offtopic/13840906/El-sonido-del-violin-Stradivarius-secreto-resuelto.html" TargetMode="External"/><Relationship Id="rId9" Type="http://schemas.openxmlformats.org/officeDocument/2006/relationships/hyperlink" Target="http://es.wikipedia.org/wiki/Stradivariu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8001000" cy="10715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" sz="4400" dirty="0" smtClean="0">
                <a:latin typeface="Monotype Corsiva" pitchFamily="66" charset="0"/>
              </a:rPr>
              <a:t>La ciencia en la música.   </a:t>
            </a:r>
          </a:p>
          <a:p>
            <a:pPr algn="ctr">
              <a:buNone/>
            </a:pPr>
            <a:r>
              <a:rPr lang="es-ES" dirty="0" smtClean="0">
                <a:latin typeface="Monotype Corsiva" pitchFamily="66" charset="0"/>
              </a:rPr>
              <a:t>El enigma del </a:t>
            </a:r>
            <a:r>
              <a:rPr lang="es-ES" dirty="0">
                <a:latin typeface="Monotype Corsiva" pitchFamily="66" charset="0"/>
              </a:rPr>
              <a:t>S</a:t>
            </a:r>
            <a:r>
              <a:rPr lang="es-ES" dirty="0" smtClean="0">
                <a:latin typeface="Monotype Corsiva" pitchFamily="66" charset="0"/>
              </a:rPr>
              <a:t>tradivarius.</a:t>
            </a:r>
            <a:endParaRPr lang="es-ES" dirty="0">
              <a:latin typeface="Monotype Corsiva" pitchFamily="66" charset="0"/>
            </a:endParaRPr>
          </a:p>
        </p:txBody>
      </p:sp>
      <p:pic>
        <p:nvPicPr>
          <p:cNvPr id="4" name="3 Imagen" descr="Stradiv-comple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214554"/>
            <a:ext cx="5607974" cy="354003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8001000" cy="10715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" sz="4400" dirty="0" smtClean="0">
                <a:latin typeface="Monotype Corsiva" pitchFamily="66" charset="0"/>
              </a:rPr>
              <a:t>La ciencia en la música.   </a:t>
            </a:r>
          </a:p>
          <a:p>
            <a:pPr algn="ctr">
              <a:buNone/>
            </a:pPr>
            <a:r>
              <a:rPr lang="es-ES" dirty="0" smtClean="0">
                <a:latin typeface="Monotype Corsiva" pitchFamily="66" charset="0"/>
              </a:rPr>
              <a:t>El enigma del </a:t>
            </a:r>
            <a:r>
              <a:rPr lang="es-ES" dirty="0">
                <a:latin typeface="Monotype Corsiva" pitchFamily="66" charset="0"/>
              </a:rPr>
              <a:t>S</a:t>
            </a:r>
            <a:r>
              <a:rPr lang="es-ES" dirty="0" smtClean="0">
                <a:latin typeface="Monotype Corsiva" pitchFamily="66" charset="0"/>
              </a:rPr>
              <a:t>tradivarius.</a:t>
            </a:r>
            <a:endParaRPr lang="es-ES" dirty="0">
              <a:latin typeface="Monotype Corsiva" pitchFamily="66" charset="0"/>
            </a:endParaRPr>
          </a:p>
        </p:txBody>
      </p:sp>
      <p:pic>
        <p:nvPicPr>
          <p:cNvPr id="4" name="3 Imagen" descr="Stradiv-comple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214554"/>
            <a:ext cx="5607974" cy="354003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14348" y="428604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solidFill>
                  <a:srgbClr val="0070C0"/>
                </a:solidFill>
                <a:latin typeface="Comic Sans MS" pitchFamily="66" charset="0"/>
              </a:rPr>
              <a:t>Los violines creados por Antonio Stradivarius en el siglo XVI  son mundialmente reconocidos y apreciados por  la perfección de su sonido. </a:t>
            </a:r>
          </a:p>
          <a:p>
            <a:endParaRPr lang="es-ES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just"/>
            <a:r>
              <a:rPr lang="es-ES" sz="2400" dirty="0" smtClean="0">
                <a:solidFill>
                  <a:srgbClr val="0070C0"/>
                </a:solidFill>
                <a:latin typeface="Comic Sans MS" pitchFamily="66" charset="0"/>
              </a:rPr>
              <a:t>Se distinguen por su fino acabado, madera de extrema belleza  tornasolada y la etiqueta citando el año  y el lugar donde fueron construidos.</a:t>
            </a:r>
          </a:p>
          <a:p>
            <a:endParaRPr lang="es-ES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4" name="3 Imagen" descr="Firma-Stradivari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638" y="3357562"/>
            <a:ext cx="4691452" cy="3143272"/>
          </a:xfrm>
          <a:prstGeom prst="rect">
            <a:avLst/>
          </a:prstGeom>
        </p:spPr>
      </p:pic>
      <p:pic>
        <p:nvPicPr>
          <p:cNvPr id="5121" name="Picture 1" descr="220px-Antonio_Stradivari_portra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643314"/>
            <a:ext cx="1863036" cy="284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596" y="357166"/>
            <a:ext cx="28575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Book Antiqua" pitchFamily="18" charset="0"/>
              </a:rPr>
              <a:t>Stradivarius  construyó alrededor de 1200 violines en su vida, de los que hoy se estima quedan 600.  </a:t>
            </a:r>
          </a:p>
          <a:p>
            <a:endParaRPr lang="es-ES" sz="2400" dirty="0">
              <a:latin typeface="Book Antiqua" pitchFamily="18" charset="0"/>
            </a:endParaRPr>
          </a:p>
          <a:p>
            <a:r>
              <a:rPr lang="es-ES" sz="2400" dirty="0" smtClean="0">
                <a:latin typeface="Book Antiqua" pitchFamily="18" charset="0"/>
              </a:rPr>
              <a:t>Cada Stradivarius es una pieza única  y tiene un nombre propio.</a:t>
            </a:r>
            <a:endParaRPr lang="es-ES" sz="2400" dirty="0">
              <a:latin typeface="Book Antiqua" pitchFamily="18" charset="0"/>
            </a:endParaRPr>
          </a:p>
        </p:txBody>
      </p:sp>
      <p:pic>
        <p:nvPicPr>
          <p:cNvPr id="4" name="3 Imagen" descr="Antonio_stradiva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714356"/>
            <a:ext cx="5021070" cy="323726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1142976" y="5143512"/>
            <a:ext cx="74295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Cada Stradivarius  genuino  tiene un costo  cercano al millón de euros, y aquellos que fueron  utilizados por grandes solistas, tienen un valor incalculable.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57818" y="1857364"/>
            <a:ext cx="32861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Investigaciones y posibles respuestas</a:t>
            </a:r>
            <a:endParaRPr lang="es-ES" sz="28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00100" y="642918"/>
            <a:ext cx="67866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omic Sans MS" pitchFamily="66" charset="0"/>
              </a:rPr>
              <a:t>El misterio del sonido del Stradivarius</a:t>
            </a:r>
            <a:endParaRPr lang="es-ES" sz="3200" dirty="0">
              <a:latin typeface="Comic Sans MS" pitchFamily="66" charset="0"/>
            </a:endParaRPr>
          </a:p>
        </p:txBody>
      </p:sp>
      <p:pic>
        <p:nvPicPr>
          <p:cNvPr id="6" name="5 Imagen" descr="VariosSt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5" y="1928802"/>
            <a:ext cx="4101823" cy="29289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85786" y="642918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Condiciones climáticas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14348" y="4929198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Algunas investigaciones apuntan a que un  periodo climático especialmente frío  (S. XIV al  S.XIX) dotó a la madera de una densidad inusual. </a:t>
            </a:r>
            <a:endParaRPr lang="es-ES" sz="2800" dirty="0"/>
          </a:p>
        </p:txBody>
      </p:sp>
      <p:pic>
        <p:nvPicPr>
          <p:cNvPr id="2052" name="Picture 4" descr="http://upload.wikimedia.org/wikipedia/commons/9/9a/Dupont_blizz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96246"/>
            <a:ext cx="4286280" cy="2904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14348" y="500042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Monotype Corsiva" pitchFamily="66" charset="0"/>
              </a:rPr>
              <a:t>Efectos químicos de las sustancias utilizadas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072066" y="1709686"/>
            <a:ext cx="34290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Probablemente el tratamiento que Antonio Stradivarius aplicaba a la madera para evitar que los gusanos se la comieran,  a base de sales de cobre, hierro y cromo, causara un efecto químico  logrando  rellenar las grietas de la madera porosa, haciéndola más dura y sólida.     </a:t>
            </a:r>
          </a:p>
          <a:p>
            <a:endParaRPr lang="es-ES" sz="2000" b="1" i="1" dirty="0"/>
          </a:p>
        </p:txBody>
      </p:sp>
      <p:pic>
        <p:nvPicPr>
          <p:cNvPr id="6" name="5 Imagen" descr="cuadro-creación viol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357298"/>
            <a:ext cx="4000528" cy="3947424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071538" y="5643578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i="1" dirty="0" smtClean="0"/>
              <a:t>Es posible que Stradivarius no fuese consciente del valor de dicho tratamiento en el efecto acústico que conseguía.</a:t>
            </a:r>
            <a:endParaRPr lang="es-E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00034" y="2316202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Referencias de las imágenes por orden de aparición:</a:t>
            </a:r>
          </a:p>
          <a:p>
            <a:r>
              <a:rPr lang="es-ES" sz="1400" dirty="0" smtClean="0"/>
              <a:t>Imagen 1:</a:t>
            </a:r>
          </a:p>
          <a:p>
            <a:r>
              <a:rPr lang="es-ES" sz="1400" dirty="0">
                <a:hlinkClick r:id="rId2"/>
              </a:rPr>
              <a:t>http://</a:t>
            </a:r>
            <a:r>
              <a:rPr lang="es-ES" sz="1400" dirty="0" smtClean="0">
                <a:hlinkClick r:id="rId2"/>
              </a:rPr>
              <a:t>commons.wikimedia.org/wiki/File:Stradivarius_violin_in_the_royal_palace_in_madrid.j</a:t>
            </a:r>
            <a:r>
              <a:rPr lang="es-ES" sz="1400" dirty="0" smtClean="0"/>
              <a:t> </a:t>
            </a:r>
          </a:p>
          <a:p>
            <a:r>
              <a:rPr lang="es-ES" sz="1400" dirty="0" smtClean="0"/>
              <a:t>Imagen 2:  </a:t>
            </a:r>
          </a:p>
          <a:p>
            <a:r>
              <a:rPr lang="es-ES" sz="1400" dirty="0">
                <a:hlinkClick r:id="rId3"/>
              </a:rPr>
              <a:t>http://</a:t>
            </a:r>
            <a:r>
              <a:rPr lang="es-ES" sz="1400" dirty="0" smtClean="0">
                <a:hlinkClick r:id="rId3"/>
              </a:rPr>
              <a:t>it.wikipedia.org/wiki/Antonio_Stradivari</a:t>
            </a:r>
            <a:r>
              <a:rPr lang="es-ES" sz="1400" dirty="0" smtClean="0"/>
              <a:t> </a:t>
            </a:r>
            <a:endParaRPr lang="es-ES" sz="1400" dirty="0"/>
          </a:p>
          <a:p>
            <a:r>
              <a:rPr lang="es-ES" sz="1400" dirty="0" smtClean="0"/>
              <a:t>Imagen 3:  </a:t>
            </a:r>
          </a:p>
          <a:p>
            <a:r>
              <a:rPr lang="es-ES" sz="1400" u="sng" dirty="0" smtClean="0">
                <a:hlinkClick r:id="rId4"/>
              </a:rPr>
              <a:t>http</a:t>
            </a:r>
            <a:r>
              <a:rPr lang="es-ES" sz="1400" u="sng" dirty="0">
                <a:hlinkClick r:id="rId4"/>
              </a:rPr>
              <a:t>://www.taringa.net/posts/offtopic/13840906/El-sonido-del-violin-Stradivarius-secreto-resuelto.html</a:t>
            </a:r>
            <a:endParaRPr lang="es-ES" sz="1400" dirty="0"/>
          </a:p>
          <a:p>
            <a:r>
              <a:rPr lang="es-ES" sz="1400" dirty="0" smtClean="0"/>
              <a:t>Imagen 4: </a:t>
            </a:r>
          </a:p>
          <a:p>
            <a:r>
              <a:rPr lang="es-ES" sz="1400" dirty="0" smtClean="0">
                <a:hlinkClick r:id="rId5"/>
              </a:rPr>
              <a:t>http</a:t>
            </a:r>
            <a:r>
              <a:rPr lang="es-ES" sz="1400" dirty="0">
                <a:hlinkClick r:id="rId5"/>
              </a:rPr>
              <a:t>://</a:t>
            </a:r>
            <a:r>
              <a:rPr lang="es-ES" sz="1400" dirty="0" smtClean="0">
                <a:hlinkClick r:id="rId5"/>
              </a:rPr>
              <a:t>es.wikipedia.org/wiki/Antonio_Stradivari</a:t>
            </a:r>
            <a:r>
              <a:rPr lang="es-ES" sz="1400" dirty="0" smtClean="0"/>
              <a:t> </a:t>
            </a:r>
          </a:p>
          <a:p>
            <a:r>
              <a:rPr lang="es-ES" sz="1400" dirty="0" smtClean="0"/>
              <a:t>Imagen 5:  </a:t>
            </a:r>
          </a:p>
          <a:p>
            <a:r>
              <a:rPr lang="es-ES" sz="1400" dirty="0" smtClean="0">
                <a:hlinkClick r:id="rId3"/>
              </a:rPr>
              <a:t>http</a:t>
            </a:r>
            <a:r>
              <a:rPr lang="es-ES" sz="1400" dirty="0">
                <a:hlinkClick r:id="rId3"/>
              </a:rPr>
              <a:t>://</a:t>
            </a:r>
            <a:r>
              <a:rPr lang="es-ES" sz="1400" dirty="0" smtClean="0">
                <a:hlinkClick r:id="rId3"/>
              </a:rPr>
              <a:t>it.wikipedia.org/wiki/Antonio_Stradivari</a:t>
            </a:r>
            <a:r>
              <a:rPr lang="es-ES" sz="1400" dirty="0" smtClean="0"/>
              <a:t> </a:t>
            </a:r>
          </a:p>
          <a:p>
            <a:r>
              <a:rPr lang="es-ES" sz="1400" dirty="0" smtClean="0"/>
              <a:t>Imagen 6 :</a:t>
            </a:r>
          </a:p>
          <a:p>
            <a:r>
              <a:rPr lang="es-ES" sz="1400" dirty="0" smtClean="0">
                <a:hlinkClick r:id="rId6"/>
              </a:rPr>
              <a:t>https://www.flickr.com/photos/publicresourceorg/493883915/</a:t>
            </a:r>
            <a:r>
              <a:rPr lang="es-ES" sz="1400" dirty="0" smtClean="0"/>
              <a:t> </a:t>
            </a:r>
          </a:p>
          <a:p>
            <a:r>
              <a:rPr lang="es-ES" sz="1400" dirty="0" smtClean="0"/>
              <a:t>Imagen 7:</a:t>
            </a:r>
          </a:p>
          <a:p>
            <a:r>
              <a:rPr lang="es-ES" sz="1400" dirty="0" smtClean="0">
                <a:hlinkClick r:id="rId7"/>
              </a:rPr>
              <a:t>http://es.wikipedia.org/wiki/Washington_D._C</a:t>
            </a:r>
            <a:r>
              <a:rPr lang="es-ES" sz="1400" dirty="0" smtClean="0"/>
              <a:t>.</a:t>
            </a:r>
          </a:p>
          <a:p>
            <a:r>
              <a:rPr lang="es-ES" sz="1400" dirty="0" smtClean="0"/>
              <a:t>Imagen 8:</a:t>
            </a:r>
          </a:p>
          <a:p>
            <a:r>
              <a:rPr lang="es-ES" sz="1400" u="sng" dirty="0" smtClean="0">
                <a:hlinkClick r:id="rId8"/>
              </a:rPr>
              <a:t>http://www.taringa.net/comunidades/powerconocimiento/4580351/El-sonido-del-violin-Stradivarius-secreto-resuelto.html</a:t>
            </a:r>
            <a:endParaRPr lang="es-ES" sz="1400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428604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Fuentes de información consultadas: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1600" dirty="0" smtClean="0"/>
              <a:t>Wikipedia. </a:t>
            </a:r>
            <a:r>
              <a:rPr lang="es-ES" sz="1600" dirty="0" smtClean="0">
                <a:hlinkClick r:id="rId9"/>
              </a:rPr>
              <a:t>http://es.wikipedia.org/wiki/Stradivarius</a:t>
            </a:r>
            <a:r>
              <a:rPr lang="es-ES" sz="1600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1600" dirty="0" smtClean="0"/>
              <a:t>Taringa. Inteligencia colectiva. </a:t>
            </a:r>
            <a:r>
              <a:rPr lang="es-ES" sz="1600" dirty="0" smtClean="0">
                <a:hlinkClick r:id="rId8"/>
              </a:rPr>
              <a:t>http://www.taringa.net/comunidades/powerconocimiento/4580351/El-sonido-del-violin-Stradivarius-secreto-resuelto.html</a:t>
            </a:r>
            <a:r>
              <a:rPr lang="es-ES" sz="1600" dirty="0" smtClean="0"/>
              <a:t> </a:t>
            </a:r>
            <a:endParaRPr lang="es-E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00034" y="1643050"/>
            <a:ext cx="52864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“Desde hace años se trabaja en la universidad sueca para producir un violín con las mismas capacidades sonoras que los Stradivarius. Dos investigadores suecos, </a:t>
            </a:r>
            <a:r>
              <a:rPr lang="es-MX" sz="2400" dirty="0" err="1" smtClean="0"/>
              <a:t>Mats</a:t>
            </a:r>
            <a:r>
              <a:rPr lang="es-MX" sz="2400" dirty="0" smtClean="0"/>
              <a:t> </a:t>
            </a:r>
            <a:r>
              <a:rPr lang="es-MX" sz="2400" dirty="0" err="1" smtClean="0"/>
              <a:t>Tinnsten</a:t>
            </a:r>
            <a:r>
              <a:rPr lang="es-MX" sz="2400" dirty="0" smtClean="0"/>
              <a:t> y Peter </a:t>
            </a:r>
            <a:r>
              <a:rPr lang="es-MX" sz="2400" dirty="0" err="1" smtClean="0"/>
              <a:t>Carlsson</a:t>
            </a:r>
            <a:r>
              <a:rPr lang="es-MX" sz="2400" dirty="0" smtClean="0"/>
              <a:t>, utilizan avanzados modelos informáticos para analizar su construcción.” </a:t>
            </a:r>
            <a:br>
              <a:rPr lang="es-MX" sz="2400" dirty="0" smtClean="0"/>
            </a:br>
            <a:endParaRPr lang="es-ES" sz="2400" dirty="0"/>
          </a:p>
        </p:txBody>
      </p:sp>
      <p:pic>
        <p:nvPicPr>
          <p:cNvPr id="4" name="3 Imagen" descr="Stradiv-EscaneoCien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100145"/>
            <a:ext cx="2381250" cy="3400425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1071538" y="4830087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“Es posible que veamos una nueva generación de Stradivarius, los herederos de los secretos de su artesanía, fabricados en la actualidad”. 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57158" y="285728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¿La ciencia y tecnología  lograrán  construir  nuevos  violines perfectos? </a:t>
            </a:r>
            <a:endParaRPr lang="es-E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395</Words>
  <Application>Microsoft Office PowerPoint</Application>
  <PresentationFormat>Presentación en pantalla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Diseño personalizado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DGTIC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22</cp:revision>
  <dcterms:created xsi:type="dcterms:W3CDTF">2014-05-28T23:08:21Z</dcterms:created>
  <dcterms:modified xsi:type="dcterms:W3CDTF">2014-05-29T17:59:03Z</dcterms:modified>
</cp:coreProperties>
</file>