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4"/>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Boogaloo"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38" d="100"/>
          <a:sy n="138" d="100"/>
        </p:scale>
        <p:origin x="-780" y="-96"/>
      </p:cViewPr>
      <p:guideLst>
        <p:guide orient="horz" pos="1620"/>
        <p:guide pos="2880"/>
      </p:guideLst>
    </p:cSldViewPr>
  </p:slideViewPr>
  <p:notesTextViewPr>
    <p:cViewPr>
      <p:scale>
        <a:sx n="100" d="100"/>
        <a:sy n="100" d="100"/>
      </p:scale>
      <p:origin x="0" y="0"/>
    </p:cViewPr>
  </p:notesTextViewPr>
  <p:notesViewPr>
    <p:cSldViewPr>
      <p:cViewPr varScale="1">
        <p:scale>
          <a:sx n="83" d="100"/>
          <a:sy n="83" d="100"/>
        </p:scale>
        <p:origin x="-382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s-MX" dirty="0" smtClean="0"/>
              <a:t>¿Sabías que la Ciudad Universitaria de la Universidad Nacional Autónoma de México (UNAM) tiene una extensión de 300 hectáreas y es 6 veces más grande que El Vaticano?</a:t>
            </a:r>
          </a:p>
          <a:p>
            <a:pPr marL="0" lvl="0" indent="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a:buNone/>
            </a:pPr>
            <a:r>
              <a:rPr lang="es-MX" dirty="0" smtClean="0"/>
              <a:t>¿Sabías qué la primera Píldora Anticonceptiva fue desarrollada en  1951 por un científico mexicano de la Universidad Nacional Autónoma de México? </a:t>
            </a:r>
            <a:r>
              <a:rPr lang="es-MX" dirty="0" smtClean="0"/>
              <a:t>Fue </a:t>
            </a:r>
            <a:r>
              <a:rPr lang="es-MX" dirty="0" smtClean="0"/>
              <a:t>desarrollada por Luis Ernesto </a:t>
            </a:r>
            <a:r>
              <a:rPr lang="es-MX" dirty="0" err="1" smtClean="0"/>
              <a:t>Miramontes</a:t>
            </a:r>
            <a:r>
              <a:rPr lang="es-MX" dirty="0" smtClean="0"/>
              <a:t> Cárdenas, ingeniero químico, egresado de la Escuela Nacional Preparatoria y después de la Facultad de Química de la UNAM.   </a:t>
            </a:r>
            <a:r>
              <a:rPr lang="es-MX" dirty="0" smtClean="0"/>
              <a:t>Cabe </a:t>
            </a:r>
            <a:r>
              <a:rPr lang="es-MX" dirty="0" smtClean="0"/>
              <a:t>señalar que este avance científico fue reconocido como uno de los 40 inventos más importantes de los últimos 100 años por el Departamento de Patentes de los Estados Unidos.</a:t>
            </a:r>
          </a:p>
          <a:p>
            <a:pPr marL="0">
              <a:buNone/>
            </a:pPr>
            <a:r>
              <a:rPr lang="es-MX" dirty="0" smtClean="0"/>
              <a:t> </a:t>
            </a:r>
          </a:p>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a:buNone/>
            </a:pPr>
            <a:r>
              <a:rPr lang="es-MX" dirty="0" smtClean="0"/>
              <a:t>Los murales de Ciudad Universitaria están llenos de historia y son una muestra del talento de importantes muralistas mexicanos reconocidos internacionalmente. </a:t>
            </a:r>
            <a:endParaRPr lang="es-MX" dirty="0" smtClean="0"/>
          </a:p>
          <a:p>
            <a:pPr marL="0">
              <a:buNone/>
            </a:pPr>
            <a:endParaRPr lang="es-MX" dirty="0" smtClean="0"/>
          </a:p>
          <a:p>
            <a:pPr marL="0">
              <a:buNone/>
            </a:pPr>
            <a:r>
              <a:rPr lang="es-MX" dirty="0" smtClean="0"/>
              <a:t>En la imagen de la izquierda podemos ver el mural titulado: “El pueblo a la universidad, la universidad al pueblo, por una cultura nacional neo humanista de profundidad universal.” creado por David Alfaro Siqueiros entre los años 1952 a 1956</a:t>
            </a:r>
            <a:r>
              <a:rPr lang="es-MX" dirty="0" smtClean="0"/>
              <a:t>.</a:t>
            </a:r>
          </a:p>
          <a:p>
            <a:pPr marL="0">
              <a:buNone/>
            </a:pPr>
            <a:endParaRPr lang="es-MX" dirty="0" smtClean="0"/>
          </a:p>
          <a:p>
            <a:pPr marL="0">
              <a:buNone/>
            </a:pPr>
            <a:r>
              <a:rPr lang="es-MX" dirty="0" smtClean="0"/>
              <a:t>En la imagen a la derecha podemos ver el mural titulado “Representación histórica de la cultura” realizado en el año 1952 por Juan O’ Gorman</a:t>
            </a:r>
            <a:r>
              <a:rPr lang="es-MX" dirty="0" smtClean="0"/>
              <a:t>.</a:t>
            </a:r>
          </a:p>
          <a:p>
            <a:pPr marL="0">
              <a:buNone/>
            </a:pPr>
            <a:endParaRPr lang="es-MX" dirty="0" smtClean="0"/>
          </a:p>
          <a:p>
            <a:pPr marL="0">
              <a:buNone/>
            </a:pPr>
            <a:r>
              <a:rPr lang="es-MX" dirty="0" smtClean="0"/>
              <a:t>La temática que relatan los murales de los maestros Diego Rivera, David Alfaro Siqueiros y Juan O’ Gorman y que se encuentran plasmados en majestuosos recintos de Ciudad Universitaria y otros inmuebles propiedad de la Universidad Nacional, nos cuentan a través de coloridas y diversas formas la historia de nuestro país y de toda la humanidad, dando cuenta de la gran universalidad que ha sido una de las características definitorias de la UNAM en su historia.</a:t>
            </a:r>
          </a:p>
          <a:p>
            <a:pPr>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a:buNone/>
            </a:pPr>
            <a:r>
              <a:rPr lang="es-MX" sz="1200" dirty="0" smtClean="0"/>
              <a:t>Haciendo honor al tipo de terreno en donde está asentada Ciudad Universitaria, el diseño en el que está basado el estadio Olímpico Universitario representa un cráter volcánico. El estadio se inauguró el 20 de noviembre de 1952.  </a:t>
            </a:r>
          </a:p>
          <a:p>
            <a:pPr marL="0">
              <a:buNone/>
            </a:pPr>
            <a:endParaRPr lang="es-MX" sz="1200" dirty="0" smtClean="0"/>
          </a:p>
          <a:p>
            <a:pPr marL="0">
              <a:buNone/>
            </a:pPr>
            <a:r>
              <a:rPr lang="es-MX" sz="1200" dirty="0" smtClean="0"/>
              <a:t>En esta emblemática construcción se puede apreciar, en la parte oriente del mismo, el mural “La universidad, la familia y el deporte en México” creado por Diego Rivera.  El mural habría de ser mucho más grande y extenderse hacia los lados del estadio, pero el artista murió y no alcanzó a terminarlo.+</a:t>
            </a:r>
            <a:endParaRPr lang="es-MX"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s-ES" dirty="0" smtClean="0"/>
              <a:t>	Día con día en las aulas del Campus y planteles universitarios se forjan profesionales de la más alta calidad, debido a esto, más del 50% de la investigación que se lleva a cabo en México proviene de la UNAM y sus científicos</a:t>
            </a:r>
            <a:endParaRPr lang="es-MX"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s-MX" dirty="0" smtClean="0"/>
              <a:t>En 2008 el cortometraje Pedro y el Lobo, </a:t>
            </a:r>
            <a:r>
              <a:rPr lang="es-MX" dirty="0" err="1" smtClean="0"/>
              <a:t>co</a:t>
            </a:r>
            <a:r>
              <a:rPr lang="es-MX" dirty="0" smtClean="0"/>
              <a:t>-producido por TV UNAM y tres televisoras extranjeras (de República Checa, Gran Bretaña y Polonia) fue nominado al Oscar.  </a:t>
            </a:r>
            <a:endParaRPr lang="es-MX" dirty="0" smtClean="0"/>
          </a:p>
          <a:p>
            <a:pPr marL="0" indent="0">
              <a:buNone/>
            </a:pPr>
            <a:endParaRPr lang="es-MX" dirty="0" smtClean="0"/>
          </a:p>
          <a:p>
            <a:pPr marL="0" indent="0">
              <a:buNone/>
            </a:pPr>
            <a:r>
              <a:rPr lang="es-MX" dirty="0" smtClean="0"/>
              <a:t>La producción de esta obra cinematográfica fue dirigida por la británica </a:t>
            </a:r>
            <a:r>
              <a:rPr lang="es-MX" dirty="0" err="1" smtClean="0"/>
              <a:t>Suzie</a:t>
            </a:r>
            <a:r>
              <a:rPr lang="es-MX" dirty="0" smtClean="0"/>
              <a:t> </a:t>
            </a:r>
            <a:r>
              <a:rPr lang="es-MX" dirty="0" err="1" smtClean="0"/>
              <a:t>Templeton</a:t>
            </a:r>
            <a:r>
              <a:rPr lang="es-MX" dirty="0" smtClean="0"/>
              <a:t>. </a:t>
            </a:r>
            <a:endParaRPr lang="es-MX" dirty="0" smtClean="0"/>
          </a:p>
          <a:p>
            <a:pPr marL="0" indent="0">
              <a:buNone/>
            </a:pPr>
            <a:endParaRPr lang="es-MX" dirty="0" smtClean="0"/>
          </a:p>
          <a:p>
            <a:pPr marL="0" indent="0">
              <a:buNone/>
            </a:pPr>
            <a:r>
              <a:rPr lang="es-MX" dirty="0" smtClean="0"/>
              <a:t>El </a:t>
            </a:r>
            <a:r>
              <a:rPr lang="es-MX" dirty="0" smtClean="0"/>
              <a:t>cortometraje fue realizado en stop-</a:t>
            </a:r>
            <a:r>
              <a:rPr lang="es-MX" dirty="0" err="1" smtClean="0"/>
              <a:t>motion</a:t>
            </a:r>
            <a:r>
              <a:rPr lang="es-MX" dirty="0" smtClean="0"/>
              <a:t> (tipo de animación que usó Tim Burton para “El extraño Mundo de Jack”). </a:t>
            </a:r>
            <a:endParaRPr lang="es-MX" dirty="0" smtClean="0"/>
          </a:p>
          <a:p>
            <a:pPr marL="0" indent="0">
              <a:buNone/>
            </a:pPr>
            <a:endParaRPr lang="es-MX" dirty="0" smtClean="0"/>
          </a:p>
          <a:p>
            <a:pPr marL="0" indent="0">
              <a:buNone/>
            </a:pPr>
            <a:r>
              <a:rPr lang="es-MX" dirty="0" smtClean="0"/>
              <a:t>Cabe destacar que en el desarrollo de este cortometraje participó un estudiante de la Escuela Nacional de Artes Plásticas (ENAP) de la UNAM.</a:t>
            </a:r>
          </a:p>
          <a:p>
            <a:pPr marL="0" lvl="0" indent="0">
              <a:buNone/>
            </a:pPr>
            <a:r>
              <a:rPr lang="es-ES" dirty="0" smtClean="0"/>
              <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23813">
              <a:buNone/>
            </a:pPr>
            <a:r>
              <a:rPr lang="es-MX" dirty="0" smtClean="0"/>
              <a:t>La UNAM ha sido la cuna de importantes personalidades y de reconocimientos internacionales.  Entre otros, 3 premios Nobel:  </a:t>
            </a:r>
            <a:endParaRPr lang="es-MX" dirty="0" smtClean="0"/>
          </a:p>
          <a:p>
            <a:pPr marL="0" indent="-23813">
              <a:buNone/>
            </a:pPr>
            <a:r>
              <a:rPr lang="es-MX" dirty="0" smtClean="0"/>
              <a:t>El </a:t>
            </a:r>
            <a:r>
              <a:rPr lang="es-MX" dirty="0" smtClean="0"/>
              <a:t>escritor y Nobel mexicano más reconocido Octavio Paz (centro), e</a:t>
            </a:r>
            <a:r>
              <a:rPr lang="es-MX" dirty="0" smtClean="0"/>
              <a:t>l </a:t>
            </a:r>
            <a:r>
              <a:rPr lang="es-MX" dirty="0" smtClean="0"/>
              <a:t>Químico Mario Molina (izquierda), destacado por sus aportaciones en el estudio de la capa de </a:t>
            </a:r>
            <a:r>
              <a:rPr lang="es-MX" dirty="0" smtClean="0"/>
              <a:t>ozono y  </a:t>
            </a:r>
            <a:r>
              <a:rPr lang="es-MX" dirty="0" smtClean="0"/>
              <a:t>el abogado Alfonso García (derecha), ganador del premio Nobel de la paz en 1982, todos son orgullosamente, egresados de Nuestra Universidad.</a:t>
            </a:r>
            <a:endParaRPr lang="es-MX"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a:buNone/>
            </a:pPr>
            <a:r>
              <a:rPr lang="es-MX" dirty="0" smtClean="0"/>
              <a:t>La Muela. ¿Conocen esta construcción que se encuentra en el campus de Ciudad Universitaria?  </a:t>
            </a:r>
          </a:p>
          <a:p>
            <a:pPr marL="0">
              <a:buNone/>
            </a:pPr>
            <a:r>
              <a:rPr lang="es-MX" dirty="0" smtClean="0"/>
              <a:t> </a:t>
            </a:r>
          </a:p>
          <a:p>
            <a:pPr marL="0">
              <a:buNone/>
            </a:pPr>
            <a:r>
              <a:rPr lang="es-MX" dirty="0" smtClean="0"/>
              <a:t>Se trata de una obra creada en los años cincuenta, a cargo del arquitecto español Félix Candela </a:t>
            </a:r>
            <a:r>
              <a:rPr lang="es-MX" dirty="0" err="1" smtClean="0"/>
              <a:t>Outeriño</a:t>
            </a:r>
            <a:r>
              <a:rPr lang="es-MX" dirty="0" smtClean="0"/>
              <a:t> y cuya finalidad era medir los rayos cósmicos. Aunque no fue utilizada para esos fines, esta construcción también llamada “La Cucaracha”, o “El Hongo”, o “Catarina” ha tenido distintos usos. </a:t>
            </a:r>
          </a:p>
          <a:p>
            <a:pPr marL="0">
              <a:buNone/>
            </a:pPr>
            <a:r>
              <a:rPr lang="es-MX" dirty="0" smtClean="0"/>
              <a:t> </a:t>
            </a:r>
          </a:p>
          <a:p>
            <a:pPr marL="0">
              <a:buNone/>
            </a:pPr>
            <a:r>
              <a:rPr lang="es-MX" dirty="0" smtClean="0"/>
              <a:t>El primer uso que se le dio fue ser la sede de exámenes profesionales de la Facultad de Odontología; </a:t>
            </a:r>
          </a:p>
          <a:p>
            <a:pPr marL="0">
              <a:buNone/>
            </a:pPr>
            <a:r>
              <a:rPr lang="es-MX" dirty="0" smtClean="0"/>
              <a:t> </a:t>
            </a:r>
          </a:p>
          <a:p>
            <a:pPr marL="0">
              <a:buNone/>
            </a:pPr>
            <a:r>
              <a:rPr lang="es-MX" dirty="0" smtClean="0"/>
              <a:t>Después fue el Centro Universitario de Ajedrez y desde ahí, se encaminó más al área deportiva de la Universidad. </a:t>
            </a:r>
          </a:p>
          <a:p>
            <a:pPr marL="0">
              <a:buNone/>
            </a:pPr>
            <a:r>
              <a:rPr lang="es-MX" dirty="0" smtClean="0"/>
              <a:t> </a:t>
            </a:r>
          </a:p>
          <a:p>
            <a:pPr marL="0">
              <a:buNone/>
            </a:pPr>
            <a:r>
              <a:rPr lang="es-MX" dirty="0" smtClean="0"/>
              <a:t>Hoy en día y desde hace algunos años funciona como Ludoteca.</a:t>
            </a:r>
          </a:p>
          <a:p>
            <a:pPr marL="0">
              <a:buNone/>
            </a:pPr>
            <a:r>
              <a:rPr lang="es-MX" dirty="0" smtClean="0"/>
              <a:t> </a:t>
            </a:r>
          </a:p>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6">
  <p:cSld name="AUTOLAYOUT_21">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ctrTitle"/>
          </p:nvPr>
        </p:nvSpPr>
        <p:spPr>
          <a:xfrm>
            <a:off x="3019500" y="1662150"/>
            <a:ext cx="3105300" cy="18192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616161"/>
              </a:buClr>
              <a:buSzPts val="3600"/>
              <a:buNone/>
              <a:defRPr sz="3600" b="1">
                <a:solidFill>
                  <a:srgbClr val="616161"/>
                </a:solidFill>
              </a:defRPr>
            </a:lvl1pPr>
            <a:lvl2pPr lvl="1" algn="ctr">
              <a:lnSpc>
                <a:spcPct val="100000"/>
              </a:lnSpc>
              <a:spcBef>
                <a:spcPts val="0"/>
              </a:spcBef>
              <a:spcAft>
                <a:spcPts val="0"/>
              </a:spcAft>
              <a:buClr>
                <a:srgbClr val="616161"/>
              </a:buClr>
              <a:buSzPts val="3600"/>
              <a:buNone/>
              <a:defRPr sz="3600" b="1">
                <a:solidFill>
                  <a:srgbClr val="616161"/>
                </a:solidFill>
              </a:defRPr>
            </a:lvl2pPr>
            <a:lvl3pPr lvl="2" algn="ctr">
              <a:lnSpc>
                <a:spcPct val="100000"/>
              </a:lnSpc>
              <a:spcBef>
                <a:spcPts val="0"/>
              </a:spcBef>
              <a:spcAft>
                <a:spcPts val="0"/>
              </a:spcAft>
              <a:buClr>
                <a:srgbClr val="616161"/>
              </a:buClr>
              <a:buSzPts val="3600"/>
              <a:buNone/>
              <a:defRPr sz="3600" b="1">
                <a:solidFill>
                  <a:srgbClr val="616161"/>
                </a:solidFill>
              </a:defRPr>
            </a:lvl3pPr>
            <a:lvl4pPr lvl="3" algn="ctr">
              <a:lnSpc>
                <a:spcPct val="100000"/>
              </a:lnSpc>
              <a:spcBef>
                <a:spcPts val="0"/>
              </a:spcBef>
              <a:spcAft>
                <a:spcPts val="0"/>
              </a:spcAft>
              <a:buClr>
                <a:srgbClr val="616161"/>
              </a:buClr>
              <a:buSzPts val="3600"/>
              <a:buNone/>
              <a:defRPr sz="3600" b="1">
                <a:solidFill>
                  <a:srgbClr val="616161"/>
                </a:solidFill>
              </a:defRPr>
            </a:lvl4pPr>
            <a:lvl5pPr lvl="4" algn="ctr">
              <a:lnSpc>
                <a:spcPct val="100000"/>
              </a:lnSpc>
              <a:spcBef>
                <a:spcPts val="0"/>
              </a:spcBef>
              <a:spcAft>
                <a:spcPts val="0"/>
              </a:spcAft>
              <a:buClr>
                <a:srgbClr val="616161"/>
              </a:buClr>
              <a:buSzPts val="3600"/>
              <a:buNone/>
              <a:defRPr sz="3600" b="1">
                <a:solidFill>
                  <a:srgbClr val="616161"/>
                </a:solidFill>
              </a:defRPr>
            </a:lvl5pPr>
            <a:lvl6pPr lvl="5" algn="ctr">
              <a:lnSpc>
                <a:spcPct val="100000"/>
              </a:lnSpc>
              <a:spcBef>
                <a:spcPts val="0"/>
              </a:spcBef>
              <a:spcAft>
                <a:spcPts val="0"/>
              </a:spcAft>
              <a:buClr>
                <a:srgbClr val="616161"/>
              </a:buClr>
              <a:buSzPts val="3600"/>
              <a:buNone/>
              <a:defRPr sz="3600" b="1">
                <a:solidFill>
                  <a:srgbClr val="616161"/>
                </a:solidFill>
              </a:defRPr>
            </a:lvl6pPr>
            <a:lvl7pPr lvl="6" algn="ctr">
              <a:lnSpc>
                <a:spcPct val="100000"/>
              </a:lnSpc>
              <a:spcBef>
                <a:spcPts val="0"/>
              </a:spcBef>
              <a:spcAft>
                <a:spcPts val="0"/>
              </a:spcAft>
              <a:buClr>
                <a:srgbClr val="616161"/>
              </a:buClr>
              <a:buSzPts val="3600"/>
              <a:buNone/>
              <a:defRPr sz="3600" b="1">
                <a:solidFill>
                  <a:srgbClr val="616161"/>
                </a:solidFill>
              </a:defRPr>
            </a:lvl7pPr>
            <a:lvl8pPr lvl="7" algn="ctr">
              <a:lnSpc>
                <a:spcPct val="100000"/>
              </a:lnSpc>
              <a:spcBef>
                <a:spcPts val="0"/>
              </a:spcBef>
              <a:spcAft>
                <a:spcPts val="0"/>
              </a:spcAft>
              <a:buClr>
                <a:srgbClr val="616161"/>
              </a:buClr>
              <a:buSzPts val="3600"/>
              <a:buNone/>
              <a:defRPr sz="3600" b="1">
                <a:solidFill>
                  <a:srgbClr val="616161"/>
                </a:solidFill>
              </a:defRPr>
            </a:lvl8pPr>
            <a:lvl9pPr lvl="8" algn="ctr">
              <a:lnSpc>
                <a:spcPct val="100000"/>
              </a:lnSpc>
              <a:spcBef>
                <a:spcPts val="0"/>
              </a:spcBef>
              <a:spcAft>
                <a:spcPts val="0"/>
              </a:spcAft>
              <a:buClr>
                <a:srgbClr val="616161"/>
              </a:buClr>
              <a:buSzPts val="3600"/>
              <a:buNone/>
              <a:defRPr sz="3600" b="1">
                <a:solidFill>
                  <a:srgbClr val="616161"/>
                </a:solidFill>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seño personalizado 9">
  <p:cSld name="AUTOLAYOUT_22">
    <p:bg>
      <p:bgPr>
        <a:solidFill>
          <a:srgbClr val="FFFFFF"/>
        </a:solidFill>
        <a:effectLst/>
      </p:bgPr>
    </p:bg>
    <p:spTree>
      <p:nvGrpSpPr>
        <p:cNvPr id="1" name="Shape 54"/>
        <p:cNvGrpSpPr/>
        <p:nvPr/>
      </p:nvGrpSpPr>
      <p:grpSpPr>
        <a:xfrm>
          <a:off x="0" y="0"/>
          <a:ext cx="0" cy="0"/>
          <a:chOff x="0" y="0"/>
          <a:chExt cx="0" cy="0"/>
        </a:xfrm>
      </p:grpSpPr>
      <p:sp>
        <p:nvSpPr>
          <p:cNvPr id="55" name="Shape 5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0" y="0"/>
            <a:ext cx="9144000" cy="39801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txBox="1">
            <a:spLocks noGrp="1"/>
          </p:cNvSpPr>
          <p:nvPr>
            <p:ph type="title"/>
          </p:nvPr>
        </p:nvSpPr>
        <p:spPr>
          <a:xfrm>
            <a:off x="838350" y="4094725"/>
            <a:ext cx="7467300" cy="9621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chemeClr val="dk1"/>
              </a:buClr>
              <a:buSzPts val="3200"/>
              <a:buNone/>
              <a:defRPr sz="3200" b="1">
                <a:solidFill>
                  <a:schemeClr val="dk1"/>
                </a:solidFill>
              </a:defRPr>
            </a:lvl1pPr>
            <a:lvl2pPr lvl="1" algn="ctr">
              <a:lnSpc>
                <a:spcPct val="100000"/>
              </a:lnSpc>
              <a:spcBef>
                <a:spcPts val="0"/>
              </a:spcBef>
              <a:spcAft>
                <a:spcPts val="0"/>
              </a:spcAft>
              <a:buClr>
                <a:schemeClr val="dk1"/>
              </a:buClr>
              <a:buSzPts val="3200"/>
              <a:buNone/>
              <a:defRPr sz="3200" b="1">
                <a:solidFill>
                  <a:schemeClr val="dk1"/>
                </a:solidFill>
              </a:defRPr>
            </a:lvl2pPr>
            <a:lvl3pPr lvl="2" algn="ctr">
              <a:lnSpc>
                <a:spcPct val="100000"/>
              </a:lnSpc>
              <a:spcBef>
                <a:spcPts val="0"/>
              </a:spcBef>
              <a:spcAft>
                <a:spcPts val="0"/>
              </a:spcAft>
              <a:buClr>
                <a:schemeClr val="dk1"/>
              </a:buClr>
              <a:buSzPts val="3200"/>
              <a:buNone/>
              <a:defRPr sz="3200" b="1">
                <a:solidFill>
                  <a:schemeClr val="dk1"/>
                </a:solidFill>
              </a:defRPr>
            </a:lvl3pPr>
            <a:lvl4pPr lvl="3" algn="ctr">
              <a:lnSpc>
                <a:spcPct val="100000"/>
              </a:lnSpc>
              <a:spcBef>
                <a:spcPts val="0"/>
              </a:spcBef>
              <a:spcAft>
                <a:spcPts val="0"/>
              </a:spcAft>
              <a:buClr>
                <a:schemeClr val="dk1"/>
              </a:buClr>
              <a:buSzPts val="3200"/>
              <a:buNone/>
              <a:defRPr sz="3200" b="1">
                <a:solidFill>
                  <a:schemeClr val="dk1"/>
                </a:solidFill>
              </a:defRPr>
            </a:lvl4pPr>
            <a:lvl5pPr lvl="4" algn="ctr">
              <a:lnSpc>
                <a:spcPct val="100000"/>
              </a:lnSpc>
              <a:spcBef>
                <a:spcPts val="0"/>
              </a:spcBef>
              <a:spcAft>
                <a:spcPts val="0"/>
              </a:spcAft>
              <a:buClr>
                <a:schemeClr val="dk1"/>
              </a:buClr>
              <a:buSzPts val="3200"/>
              <a:buNone/>
              <a:defRPr sz="3200" b="1">
                <a:solidFill>
                  <a:schemeClr val="dk1"/>
                </a:solidFill>
              </a:defRPr>
            </a:lvl5pPr>
            <a:lvl6pPr lvl="5" algn="ctr">
              <a:lnSpc>
                <a:spcPct val="100000"/>
              </a:lnSpc>
              <a:spcBef>
                <a:spcPts val="0"/>
              </a:spcBef>
              <a:spcAft>
                <a:spcPts val="0"/>
              </a:spcAft>
              <a:buClr>
                <a:schemeClr val="dk1"/>
              </a:buClr>
              <a:buSzPts val="3200"/>
              <a:buNone/>
              <a:defRPr sz="3200" b="1">
                <a:solidFill>
                  <a:schemeClr val="dk1"/>
                </a:solidFill>
              </a:defRPr>
            </a:lvl6pPr>
            <a:lvl7pPr lvl="6" algn="ctr">
              <a:lnSpc>
                <a:spcPct val="100000"/>
              </a:lnSpc>
              <a:spcBef>
                <a:spcPts val="0"/>
              </a:spcBef>
              <a:spcAft>
                <a:spcPts val="0"/>
              </a:spcAft>
              <a:buClr>
                <a:schemeClr val="dk1"/>
              </a:buClr>
              <a:buSzPts val="3200"/>
              <a:buNone/>
              <a:defRPr sz="3200" b="1">
                <a:solidFill>
                  <a:schemeClr val="dk1"/>
                </a:solidFill>
              </a:defRPr>
            </a:lvl7pPr>
            <a:lvl8pPr lvl="7" algn="ctr">
              <a:lnSpc>
                <a:spcPct val="100000"/>
              </a:lnSpc>
              <a:spcBef>
                <a:spcPts val="0"/>
              </a:spcBef>
              <a:spcAft>
                <a:spcPts val="0"/>
              </a:spcAft>
              <a:buClr>
                <a:schemeClr val="dk1"/>
              </a:buClr>
              <a:buSzPts val="3200"/>
              <a:buNone/>
              <a:defRPr sz="3200" b="1">
                <a:solidFill>
                  <a:schemeClr val="dk1"/>
                </a:solidFill>
              </a:defRPr>
            </a:lvl8pPr>
            <a:lvl9pPr lvl="8" algn="ctr">
              <a:lnSpc>
                <a:spcPct val="100000"/>
              </a:lnSpc>
              <a:spcBef>
                <a:spcPts val="0"/>
              </a:spcBef>
              <a:spcAft>
                <a:spcPts val="0"/>
              </a:spcAft>
              <a:buClr>
                <a:schemeClr val="dk1"/>
              </a:buClr>
              <a:buSzPts val="3200"/>
              <a:buNone/>
              <a:defRPr sz="3200" b="1">
                <a:solidFill>
                  <a:schemeClr val="dk1"/>
                </a:solidFill>
              </a:defRPr>
            </a:lvl9pPr>
          </a:lstStyle>
          <a:p>
            <a:endParaRPr/>
          </a:p>
        </p:txBody>
      </p:sp>
      <p:sp>
        <p:nvSpPr>
          <p:cNvPr id="58" name="Shape 5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seño personalizado 1">
  <p:cSld name="AUTOLAYOUT_26">
    <p:bg>
      <p:bgPr>
        <a:solidFill>
          <a:srgbClr val="FFFFFF"/>
        </a:solidFill>
        <a:effectLst/>
      </p:bgPr>
    </p:bg>
    <p:spTree>
      <p:nvGrpSpPr>
        <p:cNvPr id="1" name="Shape 59"/>
        <p:cNvGrpSpPr/>
        <p:nvPr/>
      </p:nvGrpSpPr>
      <p:grpSpPr>
        <a:xfrm>
          <a:off x="0" y="0"/>
          <a:ext cx="0" cy="0"/>
          <a:chOff x="0" y="0"/>
          <a:chExt cx="0" cy="0"/>
        </a:xfrm>
      </p:grpSpPr>
      <p:sp>
        <p:nvSpPr>
          <p:cNvPr id="60" name="Shape 60"/>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seño personalizado 2">
  <p:cSld name="AUTOLAYOUT_30">
    <p:bg>
      <p:bgPr>
        <a:solidFill>
          <a:srgbClr val="FFFFFF"/>
        </a:solidFill>
        <a:effectLst/>
      </p:bgPr>
    </p:bg>
    <p:spTree>
      <p:nvGrpSpPr>
        <p:cNvPr id="1" name="Shape 62"/>
        <p:cNvGrpSpPr/>
        <p:nvPr/>
      </p:nvGrpSpPr>
      <p:grpSpPr>
        <a:xfrm>
          <a:off x="0" y="0"/>
          <a:ext cx="0" cy="0"/>
          <a:chOff x="0" y="0"/>
          <a:chExt cx="0" cy="0"/>
        </a:xfrm>
      </p:grpSpPr>
      <p:sp>
        <p:nvSpPr>
          <p:cNvPr id="63" name="Shape 6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seño personalizado 3">
  <p:cSld name="AUTOLAYOUT_31">
    <p:bg>
      <p:bgPr>
        <a:solidFill>
          <a:srgbClr val="FFFFFF"/>
        </a:solidFill>
        <a:effectLst/>
      </p:bgPr>
    </p:bg>
    <p:spTree>
      <p:nvGrpSpPr>
        <p:cNvPr id="1" name="Shape 65"/>
        <p:cNvGrpSpPr/>
        <p:nvPr/>
      </p:nvGrpSpPr>
      <p:grpSpPr>
        <a:xfrm>
          <a:off x="0" y="0"/>
          <a:ext cx="0" cy="0"/>
          <a:chOff x="0" y="0"/>
          <a:chExt cx="0" cy="0"/>
        </a:xfrm>
      </p:grpSpPr>
      <p:sp>
        <p:nvSpPr>
          <p:cNvPr id="66" name="Shape 6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seño personalizado 8">
  <p:cSld name="AUTOLAYOUT_33">
    <p:bg>
      <p:bgPr>
        <a:solidFill>
          <a:srgbClr val="FFFFFF"/>
        </a:solidFill>
        <a:effectLst/>
      </p:bgPr>
    </p:bg>
    <p:spTree>
      <p:nvGrpSpPr>
        <p:cNvPr id="1" name="Shape 68"/>
        <p:cNvGrpSpPr/>
        <p:nvPr/>
      </p:nvGrpSpPr>
      <p:grpSpPr>
        <a:xfrm>
          <a:off x="0" y="0"/>
          <a:ext cx="0" cy="0"/>
          <a:chOff x="0" y="0"/>
          <a:chExt cx="0" cy="0"/>
        </a:xfrm>
      </p:grpSpPr>
      <p:sp>
        <p:nvSpPr>
          <p:cNvPr id="69" name="Shape 6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seño personalizado 10">
  <p:cSld name="AUTOLAYOUT_37">
    <p:bg>
      <p:bgPr>
        <a:solidFill>
          <a:srgbClr val="FFFFFF"/>
        </a:solidFill>
        <a:effectLst/>
      </p:bgPr>
    </p:bg>
    <p:spTree>
      <p:nvGrpSpPr>
        <p:cNvPr id="1" name="Shape 71"/>
        <p:cNvGrpSpPr/>
        <p:nvPr/>
      </p:nvGrpSpPr>
      <p:grpSpPr>
        <a:xfrm>
          <a:off x="0" y="0"/>
          <a:ext cx="0" cy="0"/>
          <a:chOff x="0" y="0"/>
          <a:chExt cx="0" cy="0"/>
        </a:xfrm>
      </p:grpSpPr>
      <p:sp>
        <p:nvSpPr>
          <p:cNvPr id="72" name="Shape 7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eño personalizado 12">
  <p:cSld name="AUTOLAYOUT_39">
    <p:bg>
      <p:bgPr>
        <a:solidFill>
          <a:srgbClr val="FFFFFF"/>
        </a:solidFill>
        <a:effectLst/>
      </p:bgPr>
    </p:bg>
    <p:spTree>
      <p:nvGrpSpPr>
        <p:cNvPr id="1" name="Shape 74"/>
        <p:cNvGrpSpPr/>
        <p:nvPr/>
      </p:nvGrpSpPr>
      <p:grpSpPr>
        <a:xfrm>
          <a:off x="0" y="0"/>
          <a:ext cx="0" cy="0"/>
          <a:chOff x="0" y="0"/>
          <a:chExt cx="0" cy="0"/>
        </a:xfrm>
      </p:grpSpPr>
      <p:sp>
        <p:nvSpPr>
          <p:cNvPr id="75" name="Shape 7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seño personalizado">
  <p:cSld name="AUTOLAYOUT_40">
    <p:bg>
      <p:bgPr>
        <a:solidFill>
          <a:srgbClr val="FFFFFF"/>
        </a:solidFill>
        <a:effectLst/>
      </p:bgPr>
    </p:bg>
    <p:spTree>
      <p:nvGrpSpPr>
        <p:cNvPr id="1" name="Shape 77"/>
        <p:cNvGrpSpPr/>
        <p:nvPr/>
      </p:nvGrpSpPr>
      <p:grpSpPr>
        <a:xfrm>
          <a:off x="0" y="0"/>
          <a:ext cx="0" cy="0"/>
          <a:chOff x="0" y="0"/>
          <a:chExt cx="0" cy="0"/>
        </a:xfrm>
      </p:grpSpPr>
      <p:sp>
        <p:nvSpPr>
          <p:cNvPr id="78" name="Shape 7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seño personalizado 5">
  <p:cSld name="AUTOLAYOUT_42">
    <p:bg>
      <p:bgPr>
        <a:solidFill>
          <a:srgbClr val="FFFFFF"/>
        </a:solidFill>
        <a:effectLst/>
      </p:bgPr>
    </p:bg>
    <p:spTree>
      <p:nvGrpSpPr>
        <p:cNvPr id="1" name="Shape 80"/>
        <p:cNvGrpSpPr/>
        <p:nvPr/>
      </p:nvGrpSpPr>
      <p:grpSpPr>
        <a:xfrm>
          <a:off x="0" y="0"/>
          <a:ext cx="0" cy="0"/>
          <a:chOff x="0" y="0"/>
          <a:chExt cx="0" cy="0"/>
        </a:xfrm>
      </p:grpSpPr>
      <p:sp>
        <p:nvSpPr>
          <p:cNvPr id="81" name="Shape 81"/>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s"/>
              <a:pPr marL="0" lvl="0" indent="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s://es.wikipedia.org/wiki/Archivo:Unam.jp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ki/File:Pastillas_anticonceptivas.JP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hyperlink" Target="https://commons.wikimedia.org/wiki/File:Luis_E_Miramontes.jpg"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s://mitofago.com.mx/nota/miedo-paranormal/7-mitos-leyendas-unam"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hyperlink" Target="http://www.fundacionunam.org.mx/de_la_unam/diez-curiosidades-de-la-unam-que-te-gustara-saber/" TargetMode="External"/><Relationship Id="rId4" Type="http://schemas.openxmlformats.org/officeDocument/2006/relationships/hyperlink" Target="http://www.chilango.com/ciudad/5-datos-para-conocer-mejor-a-la-una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theklan/5384145962"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hyperlink" Target="https://commons.wikimedia.org/wiki/File:Mural_en_la_biblioteca_de_la_UNAM.jpg"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Estadio_olimpico_universitario_unam.jpg"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pixnio.com/es/ciencia/ciencia-medica/cientificos-tomo-muestras-animales-recogida-kikwit-zair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hyperlink" Target="https://pixabay.com/es/cient%C3%ADficos-equipo-f%C3%ADsico-c%C3%A1mara-2040795/"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Teveunam.png"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en.wikipedia.org/wiki/Spanish_literature" TargetMode="External"/><Relationship Id="rId7" Type="http://schemas.openxmlformats.org/officeDocument/2006/relationships/hyperlink" Target="https://ca.wikipedia.org/wiki/Carlos_Arias_Navarro"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hyperlink" Target="https://commons.wikimedia.org/wiki/File:Octavio_Paz_-_1988_Malm%C3%B6.jpg"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hyperlink" Target="https://pxhere.com/es/photo/64671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ivanx/73744641"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hyperlink" Target="https://pixabay.com/es/puma-le%C3%B3n-de-monta%C3%B1a-animales-gato-317030/"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ortadaPPT.png"/>
          <p:cNvPicPr>
            <a:picLocks noChangeAspect="1"/>
          </p:cNvPicPr>
          <p:nvPr/>
        </p:nvPicPr>
        <p:blipFill>
          <a:blip r:embed="rId3"/>
          <a:stretch>
            <a:fillRect/>
          </a:stretch>
        </p:blipFill>
        <p:spPr>
          <a:xfrm>
            <a:off x="0" y="-1508"/>
            <a:ext cx="9082717" cy="51120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a:hlinkClick r:id="rId3"/>
          </p:cNvPr>
          <p:cNvPicPr preferRelativeResize="0"/>
          <p:nvPr/>
        </p:nvPicPr>
        <p:blipFill rotWithShape="1">
          <a:blip r:embed="rId4">
            <a:alphaModFix/>
          </a:blip>
          <a:srcRect t="12502" b="12495"/>
          <a:stretch/>
        </p:blipFill>
        <p:spPr>
          <a:xfrm>
            <a:off x="0" y="0"/>
            <a:ext cx="9144000" cy="5143500"/>
          </a:xfrm>
          <a:prstGeom prst="rect">
            <a:avLst/>
          </a:prstGeom>
          <a:noFill/>
          <a:ln>
            <a:noFill/>
          </a:ln>
        </p:spPr>
      </p:pic>
      <p:sp>
        <p:nvSpPr>
          <p:cNvPr id="232" name="Shape 232"/>
          <p:cNvSpPr/>
          <p:nvPr/>
        </p:nvSpPr>
        <p:spPr>
          <a:xfrm rot="-2842413">
            <a:off x="295102"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3" name="Shape 233"/>
          <p:cNvSpPr/>
          <p:nvPr/>
        </p:nvSpPr>
        <p:spPr>
          <a:xfrm>
            <a:off x="1293600"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4" name="Shape 234"/>
          <p:cNvSpPr/>
          <p:nvPr/>
        </p:nvSpPr>
        <p:spPr>
          <a:xfrm>
            <a:off x="755538" y="756270"/>
            <a:ext cx="608277" cy="510377"/>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9°</a:t>
            </a:r>
          </a:p>
        </p:txBody>
      </p:sp>
      <p:sp>
        <p:nvSpPr>
          <p:cNvPr id="235" name="Shape 235"/>
          <p:cNvSpPr txBox="1"/>
          <p:nvPr/>
        </p:nvSpPr>
        <p:spPr>
          <a:xfrm>
            <a:off x="1694100" y="4212725"/>
            <a:ext cx="5755800" cy="774000"/>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Ciudad Universitaria, más grande que el Vaticano.</a:t>
            </a:r>
            <a:endParaRPr>
              <a:solidFill>
                <a:srgbClr val="FFFFFF"/>
              </a:solidFill>
              <a:latin typeface="Boogaloo"/>
              <a:ea typeface="Boogaloo"/>
              <a:cs typeface="Boogaloo"/>
              <a:sym typeface="Boogaloo"/>
            </a:endParaRPr>
          </a:p>
          <a:p>
            <a:pPr marL="0" marR="0" lvl="0" indent="0" algn="ctr"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a:hlinkClick r:id="rId3"/>
          </p:cNvPr>
          <p:cNvPicPr preferRelativeResize="0"/>
          <p:nvPr/>
        </p:nvPicPr>
        <p:blipFill rotWithShape="1">
          <a:blip r:embed="rId4">
            <a:alphaModFix/>
          </a:blip>
          <a:srcRect l="20034" r="17648"/>
          <a:stretch/>
        </p:blipFill>
        <p:spPr>
          <a:xfrm>
            <a:off x="0" y="0"/>
            <a:ext cx="4273720" cy="5143500"/>
          </a:xfrm>
          <a:prstGeom prst="rect">
            <a:avLst/>
          </a:prstGeom>
          <a:noFill/>
          <a:ln>
            <a:noFill/>
          </a:ln>
        </p:spPr>
      </p:pic>
      <p:pic>
        <p:nvPicPr>
          <p:cNvPr id="241" name="Shape 241">
            <a:hlinkClick r:id="rId5"/>
          </p:cNvPr>
          <p:cNvPicPr preferRelativeResize="0"/>
          <p:nvPr/>
        </p:nvPicPr>
        <p:blipFill rotWithShape="1">
          <a:blip r:embed="rId6">
            <a:alphaModFix/>
          </a:blip>
          <a:srcRect l="26437" t="2107" r="9550" b="2097"/>
          <a:stretch/>
        </p:blipFill>
        <p:spPr>
          <a:xfrm>
            <a:off x="4273725" y="0"/>
            <a:ext cx="4870275" cy="5143500"/>
          </a:xfrm>
          <a:prstGeom prst="rect">
            <a:avLst/>
          </a:prstGeom>
          <a:noFill/>
          <a:ln>
            <a:noFill/>
          </a:ln>
        </p:spPr>
      </p:pic>
      <p:sp>
        <p:nvSpPr>
          <p:cNvPr id="242" name="Shape 242"/>
          <p:cNvSpPr/>
          <p:nvPr/>
        </p:nvSpPr>
        <p:spPr>
          <a:xfrm rot="-2842413">
            <a:off x="295102"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3" name="Shape 243"/>
          <p:cNvSpPr/>
          <p:nvPr/>
        </p:nvSpPr>
        <p:spPr>
          <a:xfrm>
            <a:off x="1293600"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4" name="Shape 244"/>
          <p:cNvSpPr/>
          <p:nvPr/>
        </p:nvSpPr>
        <p:spPr>
          <a:xfrm>
            <a:off x="528062" y="752670"/>
            <a:ext cx="963166" cy="513976"/>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10°</a:t>
            </a:r>
          </a:p>
        </p:txBody>
      </p:sp>
      <p:sp>
        <p:nvSpPr>
          <p:cNvPr id="245" name="Shape 245"/>
          <p:cNvSpPr/>
          <p:nvPr/>
        </p:nvSpPr>
        <p:spPr>
          <a:xfrm>
            <a:off x="5581650" y="3840000"/>
            <a:ext cx="1177800" cy="1177800"/>
          </a:xfrm>
          <a:prstGeom prst="ellipse">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6" name="Shape 246"/>
          <p:cNvSpPr txBox="1"/>
          <p:nvPr/>
        </p:nvSpPr>
        <p:spPr>
          <a:xfrm>
            <a:off x="7285800" y="0"/>
            <a:ext cx="1858200" cy="473100"/>
          </a:xfrm>
          <a:prstGeom prst="rect">
            <a:avLst/>
          </a:prstGeom>
          <a:solidFill>
            <a:srgbClr val="B7B7B7">
              <a:alpha val="57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b="1" dirty="0">
                <a:solidFill>
                  <a:schemeClr val="bg1"/>
                </a:solidFill>
                <a:latin typeface="Bangers"/>
                <a:ea typeface="Bangers"/>
                <a:cs typeface="Bangers"/>
                <a:sym typeface="Bangers"/>
              </a:rPr>
              <a:t>Luis Miramontes</a:t>
            </a:r>
            <a:endParaRPr b="1" dirty="0">
              <a:solidFill>
                <a:schemeClr val="bg1"/>
              </a:solidFill>
              <a:latin typeface="Bangers"/>
              <a:ea typeface="Bangers"/>
              <a:cs typeface="Bangers"/>
              <a:sym typeface="Bangers"/>
            </a:endParaRPr>
          </a:p>
        </p:txBody>
      </p:sp>
      <p:sp>
        <p:nvSpPr>
          <p:cNvPr id="247" name="Shape 247"/>
          <p:cNvSpPr txBox="1"/>
          <p:nvPr/>
        </p:nvSpPr>
        <p:spPr>
          <a:xfrm>
            <a:off x="714675" y="4146000"/>
            <a:ext cx="6913500" cy="871800"/>
          </a:xfrm>
          <a:prstGeom prst="rect">
            <a:avLst/>
          </a:prstGeom>
          <a:solidFill>
            <a:srgbClr val="003D79">
              <a:alpha val="5691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Píldora anticonceptiva desarrollada por científico de la UNAM.</a:t>
            </a:r>
            <a:endParaRPr sz="2400">
              <a:solidFill>
                <a:srgbClr val="FFFFFF"/>
              </a:solidFill>
              <a:latin typeface="Boogaloo"/>
              <a:ea typeface="Boogaloo"/>
              <a:cs typeface="Boogaloo"/>
              <a:sym typeface="Boogaloo"/>
            </a:endParaRPr>
          </a:p>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1979450" y="624525"/>
            <a:ext cx="5184900" cy="4939800"/>
          </a:xfrm>
          <a:prstGeom prst="rect">
            <a:avLst/>
          </a:prstGeom>
          <a:noFill/>
          <a:ln>
            <a:noFill/>
          </a:ln>
        </p:spPr>
        <p:txBody>
          <a:bodyPr spcFirstLastPara="1" wrap="square" lIns="91425" tIns="91425" rIns="91425" bIns="91425" anchor="ctr" anchorCtr="0">
            <a:noAutofit/>
          </a:bodyPr>
          <a:lstStyle/>
          <a:p>
            <a:pPr marL="457200" lvl="0" indent="-457200" rtl="0">
              <a:lnSpc>
                <a:spcPct val="115000"/>
              </a:lnSpc>
              <a:spcBef>
                <a:spcPts val="0"/>
              </a:spcBef>
              <a:spcAft>
                <a:spcPts val="0"/>
              </a:spcAft>
              <a:buNone/>
            </a:pPr>
            <a:r>
              <a:rPr lang="es" sz="1100" i="1">
                <a:solidFill>
                  <a:schemeClr val="dk1"/>
                </a:solidFill>
              </a:rPr>
              <a:t>Mitofago</a:t>
            </a:r>
            <a:r>
              <a:rPr lang="es" sz="1100">
                <a:solidFill>
                  <a:schemeClr val="dk1"/>
                </a:solidFill>
              </a:rPr>
              <a:t>. (25 de junio de 2015). Obtenido de </a:t>
            </a:r>
            <a:r>
              <a:rPr lang="es" sz="1100" u="sng">
                <a:solidFill>
                  <a:schemeClr val="hlink"/>
                </a:solidFill>
                <a:hlinkClick r:id="rId3"/>
              </a:rPr>
              <a:t>https://mitofago.com.mx/nota/miedo-paranormal/7-mitos-leyendas-unam</a:t>
            </a:r>
            <a:endParaRPr sz="1100">
              <a:solidFill>
                <a:schemeClr val="dk1"/>
              </a:solidFill>
            </a:endParaRPr>
          </a:p>
          <a:p>
            <a:pPr marL="457200" lvl="0" indent="-457200"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457200" rtl="0">
              <a:lnSpc>
                <a:spcPct val="115000"/>
              </a:lnSpc>
              <a:spcBef>
                <a:spcPts val="0"/>
              </a:spcBef>
              <a:spcAft>
                <a:spcPts val="0"/>
              </a:spcAft>
              <a:buNone/>
            </a:pPr>
            <a:r>
              <a:rPr lang="es" sz="1100">
                <a:solidFill>
                  <a:schemeClr val="dk1"/>
                </a:solidFill>
              </a:rPr>
              <a:t>Tomasini, C. (22 de septiembre de 2014). </a:t>
            </a:r>
            <a:r>
              <a:rPr lang="es" sz="1100" i="1">
                <a:solidFill>
                  <a:schemeClr val="dk1"/>
                </a:solidFill>
              </a:rPr>
              <a:t>Chilango</a:t>
            </a:r>
            <a:r>
              <a:rPr lang="es" sz="1100">
                <a:solidFill>
                  <a:schemeClr val="dk1"/>
                </a:solidFill>
              </a:rPr>
              <a:t>. Obtenido de Chilango: </a:t>
            </a:r>
            <a:r>
              <a:rPr lang="es" sz="1100" u="sng">
                <a:solidFill>
                  <a:schemeClr val="hlink"/>
                </a:solidFill>
                <a:hlinkClick r:id="rId4"/>
              </a:rPr>
              <a:t>http://www.chilango.com/ciudad/5-datos-para-conocer-mejor-a-la-unam/</a:t>
            </a:r>
            <a:endParaRPr sz="1100">
              <a:solidFill>
                <a:schemeClr val="dk1"/>
              </a:solidFill>
            </a:endParaRPr>
          </a:p>
          <a:p>
            <a:pPr marL="457200" lvl="0" indent="-457200"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457200" rtl="0">
              <a:lnSpc>
                <a:spcPct val="115000"/>
              </a:lnSpc>
              <a:spcBef>
                <a:spcPts val="0"/>
              </a:spcBef>
              <a:spcAft>
                <a:spcPts val="0"/>
              </a:spcAft>
              <a:buNone/>
            </a:pPr>
            <a:r>
              <a:rPr lang="es" sz="1100">
                <a:solidFill>
                  <a:schemeClr val="dk1"/>
                </a:solidFill>
              </a:rPr>
              <a:t>UNAM. (12 de febrero de 2013). Obtenido de Fundación UNAM: </a:t>
            </a:r>
            <a:r>
              <a:rPr lang="es" sz="1100" u="sng">
                <a:solidFill>
                  <a:schemeClr val="hlink"/>
                </a:solidFill>
                <a:hlinkClick r:id="rId5"/>
              </a:rPr>
              <a:t>http://www.fundacionunam.org.mx/de_la_unam/diez-curiosidades-de-la-unam-que-te-gustara-saber/</a:t>
            </a:r>
            <a:endParaRPr sz="1100">
              <a:solidFill>
                <a:schemeClr val="dk1"/>
              </a:solidFill>
            </a:endParaRPr>
          </a:p>
          <a:p>
            <a:pPr marL="0" lvl="0" indent="0" algn="ctr" rtl="0">
              <a:lnSpc>
                <a:spcPct val="115000"/>
              </a:lnSpc>
              <a:spcBef>
                <a:spcPts val="0"/>
              </a:spcBef>
              <a:spcAft>
                <a:spcPts val="1600"/>
              </a:spcAft>
              <a:buNone/>
            </a:pPr>
            <a:endParaRPr>
              <a:latin typeface="Boogaloo"/>
              <a:ea typeface="Boogaloo"/>
              <a:cs typeface="Boogaloo"/>
              <a:sym typeface="Boogaloo"/>
            </a:endParaRPr>
          </a:p>
        </p:txBody>
      </p:sp>
      <p:sp>
        <p:nvSpPr>
          <p:cNvPr id="253" name="Shape 253"/>
          <p:cNvSpPr txBox="1"/>
          <p:nvPr/>
        </p:nvSpPr>
        <p:spPr>
          <a:xfrm>
            <a:off x="3229800" y="549000"/>
            <a:ext cx="2684400" cy="94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latin typeface="Boogaloo"/>
                <a:ea typeface="Boogaloo"/>
                <a:cs typeface="Boogaloo"/>
                <a:sym typeface="Boogaloo"/>
              </a:rPr>
              <a:t>Fuentes de consulta.</a:t>
            </a:r>
            <a:endParaRPr sz="2400">
              <a:latin typeface="Boogaloo"/>
              <a:ea typeface="Boogaloo"/>
              <a:cs typeface="Boogaloo"/>
              <a:sym typeface="Boogaloo"/>
            </a:endParaRPr>
          </a:p>
        </p:txBody>
      </p:sp>
      <p:sp>
        <p:nvSpPr>
          <p:cNvPr id="254" name="Shape 254"/>
          <p:cNvSpPr/>
          <p:nvPr/>
        </p:nvSpPr>
        <p:spPr>
          <a:xfrm>
            <a:off x="6061375" y="3616525"/>
            <a:ext cx="1429200" cy="1429200"/>
          </a:xfrm>
          <a:prstGeom prst="ellipse">
            <a:avLst/>
          </a:prstGeom>
          <a:solidFill>
            <a:srgbClr val="D59F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5" name="Shape 255"/>
          <p:cNvSpPr/>
          <p:nvPr/>
        </p:nvSpPr>
        <p:spPr>
          <a:xfrm>
            <a:off x="5253825" y="4266900"/>
            <a:ext cx="426900" cy="426900"/>
          </a:xfrm>
          <a:prstGeom prst="ellipse">
            <a:avLst/>
          </a:prstGeom>
          <a:solidFill>
            <a:srgbClr val="003D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6" name="Shape 256"/>
          <p:cNvSpPr/>
          <p:nvPr/>
        </p:nvSpPr>
        <p:spPr>
          <a:xfrm>
            <a:off x="152650" y="3660350"/>
            <a:ext cx="1429200" cy="1429200"/>
          </a:xfrm>
          <a:prstGeom prst="ellipse">
            <a:avLst/>
          </a:prstGeom>
          <a:solidFill>
            <a:srgbClr val="003D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7" name="Shape 257"/>
          <p:cNvSpPr/>
          <p:nvPr/>
        </p:nvSpPr>
        <p:spPr>
          <a:xfrm>
            <a:off x="6233450" y="169825"/>
            <a:ext cx="563100" cy="563100"/>
          </a:xfrm>
          <a:prstGeom prst="ellipse">
            <a:avLst/>
          </a:prstGeom>
          <a:solidFill>
            <a:srgbClr val="003D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8" name="Shape 258"/>
          <p:cNvSpPr/>
          <p:nvPr/>
        </p:nvSpPr>
        <p:spPr>
          <a:xfrm>
            <a:off x="7714800" y="3714300"/>
            <a:ext cx="1429200" cy="14292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9" name="Shape 259"/>
          <p:cNvSpPr/>
          <p:nvPr/>
        </p:nvSpPr>
        <p:spPr>
          <a:xfrm>
            <a:off x="1346275" y="2979438"/>
            <a:ext cx="426900" cy="426900"/>
          </a:xfrm>
          <a:prstGeom prst="ellipse">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0" name="Shape 260"/>
          <p:cNvSpPr/>
          <p:nvPr/>
        </p:nvSpPr>
        <p:spPr>
          <a:xfrm rot="-2843091">
            <a:off x="577641" y="898154"/>
            <a:ext cx="463910" cy="463910"/>
          </a:xfrm>
          <a:prstGeom prst="rect">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1" name="Shape 261"/>
          <p:cNvSpPr/>
          <p:nvPr/>
        </p:nvSpPr>
        <p:spPr>
          <a:xfrm rot="-2842413">
            <a:off x="7336927" y="1936145"/>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2" name="Shape 262"/>
          <p:cNvSpPr/>
          <p:nvPr/>
        </p:nvSpPr>
        <p:spPr>
          <a:xfrm rot="-313610">
            <a:off x="177692" y="3378379"/>
            <a:ext cx="576296" cy="576296"/>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3" name="Shape 263"/>
          <p:cNvSpPr/>
          <p:nvPr/>
        </p:nvSpPr>
        <p:spPr>
          <a:xfrm rot="-313610">
            <a:off x="7113442" y="662679"/>
            <a:ext cx="576296" cy="576296"/>
          </a:xfrm>
          <a:prstGeom prst="rect">
            <a:avLst/>
          </a:prstGeom>
          <a:solidFill>
            <a:srgbClr val="D59F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4" name="Shape 264"/>
          <p:cNvSpPr/>
          <p:nvPr/>
        </p:nvSpPr>
        <p:spPr>
          <a:xfrm rot="1765571">
            <a:off x="2414357" y="3623449"/>
            <a:ext cx="1204148" cy="1204148"/>
          </a:xfrm>
          <a:prstGeom prst="triangle">
            <a:avLst>
              <a:gd name="adj" fmla="val 50000"/>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5" name="Shape 265"/>
          <p:cNvSpPr/>
          <p:nvPr/>
        </p:nvSpPr>
        <p:spPr>
          <a:xfrm rot="230554">
            <a:off x="633241" y="1482218"/>
            <a:ext cx="1204207" cy="1204207"/>
          </a:xfrm>
          <a:prstGeom prst="triangle">
            <a:avLst>
              <a:gd name="adj" fmla="val 50000"/>
            </a:avLst>
          </a:prstGeom>
          <a:solidFill>
            <a:srgbClr val="D59F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6" name="Shape 266"/>
          <p:cNvSpPr/>
          <p:nvPr/>
        </p:nvSpPr>
        <p:spPr>
          <a:xfrm rot="230554">
            <a:off x="1763591" y="281418"/>
            <a:ext cx="1204207" cy="1204207"/>
          </a:xfrm>
          <a:prstGeom prst="triangle">
            <a:avLst>
              <a:gd name="adj" fmla="val 50000"/>
            </a:avLst>
          </a:prstGeom>
          <a:solidFill>
            <a:srgbClr val="003D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7" name="Shape 267"/>
          <p:cNvSpPr/>
          <p:nvPr/>
        </p:nvSpPr>
        <p:spPr>
          <a:xfrm>
            <a:off x="8006650" y="637625"/>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a:hlinkClick r:id="rId3"/>
          </p:cNvPr>
          <p:cNvPicPr preferRelativeResize="0"/>
          <p:nvPr/>
        </p:nvPicPr>
        <p:blipFill rotWithShape="1">
          <a:blip r:embed="rId4">
            <a:alphaModFix/>
          </a:blip>
          <a:srcRect l="26073" b="-1368"/>
          <a:stretch/>
        </p:blipFill>
        <p:spPr>
          <a:xfrm>
            <a:off x="0" y="0"/>
            <a:ext cx="5684475" cy="5213876"/>
          </a:xfrm>
          <a:prstGeom prst="rect">
            <a:avLst/>
          </a:prstGeom>
          <a:noFill/>
          <a:ln>
            <a:noFill/>
          </a:ln>
        </p:spPr>
      </p:pic>
      <p:pic>
        <p:nvPicPr>
          <p:cNvPr id="137" name="Shape 137">
            <a:hlinkClick r:id="rId5"/>
          </p:cNvPr>
          <p:cNvPicPr preferRelativeResize="0"/>
          <p:nvPr/>
        </p:nvPicPr>
        <p:blipFill rotWithShape="1">
          <a:blip r:embed="rId6">
            <a:alphaModFix/>
          </a:blip>
          <a:srcRect l="16993" r="16986"/>
          <a:stretch/>
        </p:blipFill>
        <p:spPr>
          <a:xfrm>
            <a:off x="4594200" y="0"/>
            <a:ext cx="4527600" cy="5143500"/>
          </a:xfrm>
          <a:prstGeom prst="rect">
            <a:avLst/>
          </a:prstGeom>
          <a:noFill/>
          <a:ln>
            <a:noFill/>
          </a:ln>
        </p:spPr>
      </p:pic>
      <p:sp>
        <p:nvSpPr>
          <p:cNvPr id="138" name="Shape 138"/>
          <p:cNvSpPr/>
          <p:nvPr/>
        </p:nvSpPr>
        <p:spPr>
          <a:xfrm rot="1765549">
            <a:off x="3143825" y="3212522"/>
            <a:ext cx="701613" cy="701613"/>
          </a:xfrm>
          <a:prstGeom prst="triangle">
            <a:avLst>
              <a:gd name="adj" fmla="val 50000"/>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9" name="Shape 139"/>
          <p:cNvSpPr/>
          <p:nvPr/>
        </p:nvSpPr>
        <p:spPr>
          <a:xfrm>
            <a:off x="7732788" y="4820596"/>
            <a:ext cx="246900" cy="246900"/>
          </a:xfrm>
          <a:prstGeom prst="ellipse">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0" name="Shape 140"/>
          <p:cNvSpPr/>
          <p:nvPr/>
        </p:nvSpPr>
        <p:spPr>
          <a:xfrm rot="-2842413">
            <a:off x="295114"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 name="Shape 141"/>
          <p:cNvSpPr/>
          <p:nvPr/>
        </p:nvSpPr>
        <p:spPr>
          <a:xfrm>
            <a:off x="1293613"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 name="Shape 142"/>
          <p:cNvSpPr/>
          <p:nvPr/>
        </p:nvSpPr>
        <p:spPr>
          <a:xfrm>
            <a:off x="755550" y="756270"/>
            <a:ext cx="508218" cy="506778"/>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1°</a:t>
            </a:r>
          </a:p>
        </p:txBody>
      </p:sp>
      <p:sp>
        <p:nvSpPr>
          <p:cNvPr id="143" name="Shape 143"/>
          <p:cNvSpPr txBox="1"/>
          <p:nvPr/>
        </p:nvSpPr>
        <p:spPr>
          <a:xfrm>
            <a:off x="1263775" y="4103050"/>
            <a:ext cx="6616500" cy="832800"/>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Murales</a:t>
            </a:r>
            <a:r>
              <a:rPr lang="es"/>
              <a:t> </a:t>
            </a:r>
            <a:r>
              <a:rPr lang="es" sz="2400">
                <a:solidFill>
                  <a:srgbClr val="FFFFFF"/>
                </a:solidFill>
                <a:latin typeface="Boogaloo"/>
                <a:ea typeface="Boogaloo"/>
                <a:cs typeface="Boogaloo"/>
                <a:sym typeface="Boogaloo"/>
              </a:rPr>
              <a:t>de la UNAM: diseñados por importantes muralistas.</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a:hlinkClick r:id="rId3"/>
          </p:cNvPr>
          <p:cNvPicPr preferRelativeResize="0"/>
          <p:nvPr/>
        </p:nvPicPr>
        <p:blipFill rotWithShape="1">
          <a:blip r:embed="rId4">
            <a:alphaModFix/>
          </a:blip>
          <a:srcRect/>
          <a:stretch/>
        </p:blipFill>
        <p:spPr>
          <a:xfrm>
            <a:off x="0" y="0"/>
            <a:ext cx="9144000" cy="5143500"/>
          </a:xfrm>
          <a:prstGeom prst="rect">
            <a:avLst/>
          </a:prstGeom>
          <a:noFill/>
          <a:ln>
            <a:noFill/>
          </a:ln>
        </p:spPr>
      </p:pic>
      <p:sp>
        <p:nvSpPr>
          <p:cNvPr id="149" name="Shape 149"/>
          <p:cNvSpPr/>
          <p:nvPr/>
        </p:nvSpPr>
        <p:spPr>
          <a:xfrm rot="-2842413">
            <a:off x="295102"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0" name="Shape 150"/>
          <p:cNvSpPr/>
          <p:nvPr/>
        </p:nvSpPr>
        <p:spPr>
          <a:xfrm>
            <a:off x="1293600"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 name="Shape 151"/>
          <p:cNvSpPr/>
          <p:nvPr/>
        </p:nvSpPr>
        <p:spPr>
          <a:xfrm>
            <a:off x="755538" y="756270"/>
            <a:ext cx="574444" cy="518296"/>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2°</a:t>
            </a:r>
          </a:p>
        </p:txBody>
      </p:sp>
      <p:sp>
        <p:nvSpPr>
          <p:cNvPr id="152" name="Shape 152"/>
          <p:cNvSpPr/>
          <p:nvPr/>
        </p:nvSpPr>
        <p:spPr>
          <a:xfrm>
            <a:off x="761638" y="4356246"/>
            <a:ext cx="246900" cy="2469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3" name="Shape 153"/>
          <p:cNvSpPr/>
          <p:nvPr/>
        </p:nvSpPr>
        <p:spPr>
          <a:xfrm rot="-2410729">
            <a:off x="7843857" y="3283674"/>
            <a:ext cx="701670" cy="701670"/>
          </a:xfrm>
          <a:prstGeom prst="triangle">
            <a:avLst>
              <a:gd name="adj" fmla="val 50000"/>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4" name="Shape 154"/>
          <p:cNvSpPr txBox="1"/>
          <p:nvPr/>
        </p:nvSpPr>
        <p:spPr>
          <a:xfrm>
            <a:off x="1949625" y="4132425"/>
            <a:ext cx="5244600" cy="774000"/>
          </a:xfrm>
          <a:prstGeom prst="rect">
            <a:avLst/>
          </a:prstGeom>
          <a:solidFill>
            <a:srgbClr val="003D79">
              <a:alpha val="5691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Estadio Olímpico Universitario, diseño único.</a:t>
            </a:r>
            <a:endParaRPr sz="2400">
              <a:solidFill>
                <a:srgbClr val="FFFFFF"/>
              </a:solidFill>
              <a:latin typeface="Boogaloo"/>
              <a:ea typeface="Boogaloo"/>
              <a:cs typeface="Boogaloo"/>
              <a:sym typeface="Boogalo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a:hlinkClick r:id="rId3"/>
          </p:cNvPr>
          <p:cNvPicPr preferRelativeResize="0"/>
          <p:nvPr/>
        </p:nvPicPr>
        <p:blipFill rotWithShape="1">
          <a:blip r:embed="rId4">
            <a:alphaModFix/>
          </a:blip>
          <a:srcRect l="21329" r="21334"/>
          <a:stretch/>
        </p:blipFill>
        <p:spPr>
          <a:xfrm>
            <a:off x="22200" y="0"/>
            <a:ext cx="4527597" cy="5143497"/>
          </a:xfrm>
          <a:prstGeom prst="rect">
            <a:avLst/>
          </a:prstGeom>
          <a:noFill/>
          <a:ln>
            <a:noFill/>
          </a:ln>
        </p:spPr>
      </p:pic>
      <p:pic>
        <p:nvPicPr>
          <p:cNvPr id="160" name="Shape 160">
            <a:hlinkClick r:id="rId5"/>
          </p:cNvPr>
          <p:cNvPicPr preferRelativeResize="0"/>
          <p:nvPr/>
        </p:nvPicPr>
        <p:blipFill rotWithShape="1">
          <a:blip r:embed="rId6">
            <a:alphaModFix/>
          </a:blip>
          <a:srcRect l="20749" r="20749"/>
          <a:stretch/>
        </p:blipFill>
        <p:spPr>
          <a:xfrm>
            <a:off x="4594200" y="0"/>
            <a:ext cx="4527600" cy="5143500"/>
          </a:xfrm>
          <a:prstGeom prst="rect">
            <a:avLst/>
          </a:prstGeom>
          <a:noFill/>
          <a:ln>
            <a:noFill/>
          </a:ln>
        </p:spPr>
      </p:pic>
      <p:sp>
        <p:nvSpPr>
          <p:cNvPr id="161" name="Shape 161"/>
          <p:cNvSpPr/>
          <p:nvPr/>
        </p:nvSpPr>
        <p:spPr>
          <a:xfrm rot="-2842413">
            <a:off x="317302"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2" name="Shape 162"/>
          <p:cNvSpPr/>
          <p:nvPr/>
        </p:nvSpPr>
        <p:spPr>
          <a:xfrm>
            <a:off x="1315800"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3" name="Shape 163"/>
          <p:cNvSpPr/>
          <p:nvPr/>
        </p:nvSpPr>
        <p:spPr>
          <a:xfrm>
            <a:off x="777738" y="756270"/>
            <a:ext cx="591721" cy="542051"/>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3°</a:t>
            </a:r>
          </a:p>
        </p:txBody>
      </p:sp>
      <p:sp>
        <p:nvSpPr>
          <p:cNvPr id="164" name="Shape 164"/>
          <p:cNvSpPr/>
          <p:nvPr/>
        </p:nvSpPr>
        <p:spPr>
          <a:xfrm>
            <a:off x="8538463" y="4563321"/>
            <a:ext cx="246900" cy="246900"/>
          </a:xfrm>
          <a:prstGeom prst="triangle">
            <a:avLst>
              <a:gd name="adj" fmla="val 50000"/>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 name="Shape 165"/>
          <p:cNvSpPr txBox="1"/>
          <p:nvPr/>
        </p:nvSpPr>
        <p:spPr>
          <a:xfrm>
            <a:off x="1306125" y="4132425"/>
            <a:ext cx="6531600" cy="774000"/>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 sz="2400">
                <a:solidFill>
                  <a:srgbClr val="FFFFFF"/>
                </a:solidFill>
                <a:latin typeface="Boogaloo"/>
                <a:ea typeface="Boogaloo"/>
                <a:cs typeface="Boogaloo"/>
                <a:sym typeface="Boogaloo"/>
              </a:rPr>
              <a:t>El 20 % de los científicos del país egresaron de la UNAM.</a:t>
            </a:r>
            <a:endParaRPr>
              <a:solidFill>
                <a:srgbClr val="FFFFFF"/>
              </a:solidFill>
              <a:latin typeface="Boogaloo"/>
              <a:ea typeface="Boogaloo"/>
              <a:cs typeface="Boogaloo"/>
              <a:sym typeface="Boogaloo"/>
            </a:endParaRPr>
          </a:p>
          <a:p>
            <a:pPr marL="0" marR="0" lvl="0" indent="0" algn="ctr" rtl="0">
              <a:lnSpc>
                <a:spcPct val="100000"/>
              </a:lnSpc>
              <a:spcBef>
                <a:spcPts val="0"/>
              </a:spcBef>
              <a:spcAft>
                <a:spcPts val="0"/>
              </a:spcAft>
              <a:buClr>
                <a:srgbClr val="000000"/>
              </a:buClr>
              <a:buSzPts val="1100"/>
              <a:buFont typeface="Arial"/>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a:hlinkClick r:id="rId3"/>
          </p:cNvPr>
          <p:cNvPicPr preferRelativeResize="0"/>
          <p:nvPr/>
        </p:nvPicPr>
        <p:blipFill>
          <a:blip r:embed="rId4">
            <a:alphaModFix/>
          </a:blip>
          <a:stretch>
            <a:fillRect/>
          </a:stretch>
        </p:blipFill>
        <p:spPr>
          <a:xfrm>
            <a:off x="2582850" y="651417"/>
            <a:ext cx="3978302" cy="3481014"/>
          </a:xfrm>
          <a:prstGeom prst="rect">
            <a:avLst/>
          </a:prstGeom>
          <a:noFill/>
          <a:ln>
            <a:noFill/>
          </a:ln>
        </p:spPr>
      </p:pic>
      <p:sp>
        <p:nvSpPr>
          <p:cNvPr id="171" name="Shape 171"/>
          <p:cNvSpPr/>
          <p:nvPr/>
        </p:nvSpPr>
        <p:spPr>
          <a:xfrm rot="-2842413">
            <a:off x="295102"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2" name="Shape 172"/>
          <p:cNvSpPr/>
          <p:nvPr/>
        </p:nvSpPr>
        <p:spPr>
          <a:xfrm>
            <a:off x="1293600"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3" name="Shape 173"/>
          <p:cNvSpPr/>
          <p:nvPr/>
        </p:nvSpPr>
        <p:spPr>
          <a:xfrm>
            <a:off x="755538" y="756270"/>
            <a:ext cx="606118" cy="519735"/>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4°</a:t>
            </a:r>
          </a:p>
        </p:txBody>
      </p:sp>
      <p:sp>
        <p:nvSpPr>
          <p:cNvPr id="174" name="Shape 174"/>
          <p:cNvSpPr/>
          <p:nvPr/>
        </p:nvSpPr>
        <p:spPr>
          <a:xfrm rot="1021558">
            <a:off x="8504599" y="4305431"/>
            <a:ext cx="246922" cy="246922"/>
          </a:xfrm>
          <a:prstGeom prst="rect">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5" name="Shape 175"/>
          <p:cNvSpPr txBox="1"/>
          <p:nvPr/>
        </p:nvSpPr>
        <p:spPr>
          <a:xfrm>
            <a:off x="1293600" y="4132425"/>
            <a:ext cx="6556800" cy="871800"/>
          </a:xfrm>
          <a:prstGeom prst="rect">
            <a:avLst/>
          </a:prstGeom>
          <a:solidFill>
            <a:srgbClr val="003D79">
              <a:alpha val="5691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Cortometraje co-producido por TV UNAM nominado al Oscar.</a:t>
            </a:r>
            <a:endParaRPr sz="2400">
              <a:solidFill>
                <a:srgbClr val="FFFFFF"/>
              </a:solidFill>
              <a:latin typeface="Boogaloo"/>
              <a:ea typeface="Boogaloo"/>
              <a:cs typeface="Boogaloo"/>
              <a:sym typeface="Boogaloo"/>
            </a:endParaRPr>
          </a:p>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Shape 180">
            <a:hlinkClick r:id="rId3"/>
          </p:cNvPr>
          <p:cNvPicPr preferRelativeResize="0"/>
          <p:nvPr/>
        </p:nvPicPr>
        <p:blipFill rotWithShape="1">
          <a:blip r:embed="rId4">
            <a:alphaModFix/>
          </a:blip>
          <a:srcRect l="5452" r="5452"/>
          <a:stretch/>
        </p:blipFill>
        <p:spPr>
          <a:xfrm>
            <a:off x="82050" y="70650"/>
            <a:ext cx="2959499" cy="5002199"/>
          </a:xfrm>
          <a:prstGeom prst="rect">
            <a:avLst/>
          </a:prstGeom>
          <a:noFill/>
          <a:ln>
            <a:noFill/>
          </a:ln>
        </p:spPr>
      </p:pic>
      <p:pic>
        <p:nvPicPr>
          <p:cNvPr id="181" name="Shape 181">
            <a:hlinkClick r:id="rId5"/>
          </p:cNvPr>
          <p:cNvPicPr preferRelativeResize="0"/>
          <p:nvPr/>
        </p:nvPicPr>
        <p:blipFill rotWithShape="1">
          <a:blip r:embed="rId6">
            <a:alphaModFix/>
          </a:blip>
          <a:srcRect l="9210" r="9210"/>
          <a:stretch/>
        </p:blipFill>
        <p:spPr>
          <a:xfrm>
            <a:off x="3092251" y="70650"/>
            <a:ext cx="2959502" cy="5002197"/>
          </a:xfrm>
          <a:prstGeom prst="rect">
            <a:avLst/>
          </a:prstGeom>
          <a:noFill/>
          <a:ln>
            <a:noFill/>
          </a:ln>
        </p:spPr>
      </p:pic>
      <p:pic>
        <p:nvPicPr>
          <p:cNvPr id="182" name="Shape 182">
            <a:hlinkClick r:id="rId7"/>
          </p:cNvPr>
          <p:cNvPicPr preferRelativeResize="0"/>
          <p:nvPr/>
        </p:nvPicPr>
        <p:blipFill rotWithShape="1">
          <a:blip r:embed="rId8">
            <a:alphaModFix/>
          </a:blip>
          <a:srcRect l="12715" r="12707"/>
          <a:stretch/>
        </p:blipFill>
        <p:spPr>
          <a:xfrm>
            <a:off x="6102449" y="70650"/>
            <a:ext cx="2959500" cy="5002199"/>
          </a:xfrm>
          <a:prstGeom prst="rect">
            <a:avLst/>
          </a:prstGeom>
          <a:noFill/>
          <a:ln>
            <a:noFill/>
          </a:ln>
        </p:spPr>
      </p:pic>
      <p:sp>
        <p:nvSpPr>
          <p:cNvPr id="183" name="Shape 183"/>
          <p:cNvSpPr txBox="1"/>
          <p:nvPr/>
        </p:nvSpPr>
        <p:spPr>
          <a:xfrm>
            <a:off x="525300" y="113075"/>
            <a:ext cx="1858200" cy="473100"/>
          </a:xfrm>
          <a:prstGeom prst="rect">
            <a:avLst/>
          </a:prstGeom>
          <a:solidFill>
            <a:srgbClr val="B7B7B7">
              <a:alpha val="57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a:latin typeface="Bangers"/>
                <a:ea typeface="Bangers"/>
                <a:cs typeface="Bangers"/>
                <a:sym typeface="Bangers"/>
              </a:rPr>
              <a:t>Mario Molina</a:t>
            </a:r>
            <a:endParaRPr>
              <a:latin typeface="Bangers"/>
              <a:ea typeface="Bangers"/>
              <a:cs typeface="Bangers"/>
              <a:sym typeface="Bangers"/>
            </a:endParaRPr>
          </a:p>
        </p:txBody>
      </p:sp>
      <p:sp>
        <p:nvSpPr>
          <p:cNvPr id="184" name="Shape 184"/>
          <p:cNvSpPr txBox="1"/>
          <p:nvPr/>
        </p:nvSpPr>
        <p:spPr>
          <a:xfrm>
            <a:off x="3729525" y="113075"/>
            <a:ext cx="1858200" cy="473100"/>
          </a:xfrm>
          <a:prstGeom prst="rect">
            <a:avLst/>
          </a:prstGeom>
          <a:solidFill>
            <a:srgbClr val="B7B7B7">
              <a:alpha val="576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a:latin typeface="Bangers"/>
                <a:ea typeface="Bangers"/>
                <a:cs typeface="Bangers"/>
                <a:sym typeface="Bangers"/>
              </a:rPr>
              <a:t>Octavio Paz</a:t>
            </a:r>
            <a:endParaRPr>
              <a:latin typeface="Bangers"/>
              <a:ea typeface="Bangers"/>
              <a:cs typeface="Bangers"/>
              <a:sym typeface="Bangers"/>
            </a:endParaRPr>
          </a:p>
        </p:txBody>
      </p:sp>
      <p:sp>
        <p:nvSpPr>
          <p:cNvPr id="185" name="Shape 185"/>
          <p:cNvSpPr txBox="1"/>
          <p:nvPr/>
        </p:nvSpPr>
        <p:spPr>
          <a:xfrm>
            <a:off x="6653100" y="113075"/>
            <a:ext cx="1858200" cy="473100"/>
          </a:xfrm>
          <a:prstGeom prst="rect">
            <a:avLst/>
          </a:prstGeom>
          <a:solidFill>
            <a:srgbClr val="B7B7B7">
              <a:alpha val="57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a:latin typeface="Bangers"/>
                <a:ea typeface="Bangers"/>
                <a:cs typeface="Bangers"/>
                <a:sym typeface="Bangers"/>
              </a:rPr>
              <a:t>Alfonso Garcia.</a:t>
            </a:r>
            <a:endParaRPr>
              <a:latin typeface="Bangers"/>
              <a:ea typeface="Bangers"/>
              <a:cs typeface="Bangers"/>
              <a:sym typeface="Bangers"/>
            </a:endParaRPr>
          </a:p>
        </p:txBody>
      </p:sp>
      <p:sp>
        <p:nvSpPr>
          <p:cNvPr id="186" name="Shape 186"/>
          <p:cNvSpPr txBox="1"/>
          <p:nvPr/>
        </p:nvSpPr>
        <p:spPr>
          <a:xfrm>
            <a:off x="2511600" y="4068800"/>
            <a:ext cx="4120800" cy="774000"/>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Premios Nobel de la UNAM</a:t>
            </a:r>
            <a:endParaRPr>
              <a:solidFill>
                <a:srgbClr val="FFFFFF"/>
              </a:solidFill>
              <a:latin typeface="Boogaloo"/>
              <a:ea typeface="Boogaloo"/>
              <a:cs typeface="Boogaloo"/>
              <a:sym typeface="Boogaloo"/>
            </a:endParaRPr>
          </a:p>
          <a:p>
            <a:pPr marL="0" marR="0" lvl="0" indent="0" algn="ctr" rtl="0">
              <a:lnSpc>
                <a:spcPct val="100000"/>
              </a:lnSpc>
              <a:spcBef>
                <a:spcPts val="0"/>
              </a:spcBef>
              <a:spcAft>
                <a:spcPts val="0"/>
              </a:spcAft>
              <a:buNone/>
            </a:pPr>
            <a:endParaRPr/>
          </a:p>
        </p:txBody>
      </p:sp>
      <p:sp>
        <p:nvSpPr>
          <p:cNvPr id="187" name="Shape 187"/>
          <p:cNvSpPr/>
          <p:nvPr/>
        </p:nvSpPr>
        <p:spPr>
          <a:xfrm rot="-2842413">
            <a:off x="377152" y="3348658"/>
            <a:ext cx="1429087" cy="1429087"/>
          </a:xfrm>
          <a:prstGeom prst="rect">
            <a:avLst/>
          </a:prstGeom>
          <a:solidFill>
            <a:srgbClr val="D59F0F">
              <a:alpha val="123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8" name="Shape 188"/>
          <p:cNvSpPr/>
          <p:nvPr/>
        </p:nvSpPr>
        <p:spPr>
          <a:xfrm>
            <a:off x="1375650" y="3576500"/>
            <a:ext cx="725700" cy="725700"/>
          </a:xfrm>
          <a:prstGeom prst="ellipse">
            <a:avLst/>
          </a:prstGeom>
          <a:solidFill>
            <a:srgbClr val="003D79">
              <a:alpha val="207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9" name="Shape 189"/>
          <p:cNvSpPr/>
          <p:nvPr/>
        </p:nvSpPr>
        <p:spPr>
          <a:xfrm>
            <a:off x="837588" y="3809820"/>
            <a:ext cx="591001" cy="519015"/>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5°</a:t>
            </a:r>
          </a:p>
        </p:txBody>
      </p:sp>
      <p:sp>
        <p:nvSpPr>
          <p:cNvPr id="190" name="Shape 190"/>
          <p:cNvSpPr/>
          <p:nvPr/>
        </p:nvSpPr>
        <p:spPr>
          <a:xfrm rot="-2844755">
            <a:off x="2013874" y="3627478"/>
            <a:ext cx="246928" cy="246928"/>
          </a:xfrm>
          <a:prstGeom prst="triangle">
            <a:avLst>
              <a:gd name="adj" fmla="val 50000"/>
            </a:avLst>
          </a:prstGeom>
          <a:solidFill>
            <a:srgbClr val="003D79">
              <a:alpha val="207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rotWithShape="1">
          <a:blip r:embed="rId3">
            <a:alphaModFix/>
          </a:blip>
          <a:srcRect l="16993" r="16986"/>
          <a:stretch/>
        </p:blipFill>
        <p:spPr>
          <a:xfrm>
            <a:off x="22200" y="0"/>
            <a:ext cx="4527601" cy="5143500"/>
          </a:xfrm>
          <a:prstGeom prst="rect">
            <a:avLst/>
          </a:prstGeom>
          <a:noFill/>
          <a:ln>
            <a:noFill/>
          </a:ln>
        </p:spPr>
      </p:pic>
      <p:pic>
        <p:nvPicPr>
          <p:cNvPr id="196" name="Shape 196">
            <a:hlinkClick r:id="rId4"/>
          </p:cNvPr>
          <p:cNvPicPr preferRelativeResize="0"/>
          <p:nvPr/>
        </p:nvPicPr>
        <p:blipFill rotWithShape="1">
          <a:blip r:embed="rId5">
            <a:alphaModFix/>
          </a:blip>
          <a:srcRect l="20660" r="20660"/>
          <a:stretch/>
        </p:blipFill>
        <p:spPr>
          <a:xfrm>
            <a:off x="4594200" y="0"/>
            <a:ext cx="4527600" cy="5143502"/>
          </a:xfrm>
          <a:prstGeom prst="rect">
            <a:avLst/>
          </a:prstGeom>
          <a:noFill/>
          <a:ln>
            <a:noFill/>
          </a:ln>
        </p:spPr>
      </p:pic>
      <p:sp>
        <p:nvSpPr>
          <p:cNvPr id="197" name="Shape 197"/>
          <p:cNvSpPr/>
          <p:nvPr/>
        </p:nvSpPr>
        <p:spPr>
          <a:xfrm rot="-2842413">
            <a:off x="317302"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8" name="Shape 198"/>
          <p:cNvSpPr/>
          <p:nvPr/>
        </p:nvSpPr>
        <p:spPr>
          <a:xfrm>
            <a:off x="1315800"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9" name="Shape 199"/>
          <p:cNvSpPr/>
          <p:nvPr/>
        </p:nvSpPr>
        <p:spPr>
          <a:xfrm>
            <a:off x="777738" y="756270"/>
            <a:ext cx="619075" cy="530533"/>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6°</a:t>
            </a:r>
          </a:p>
        </p:txBody>
      </p:sp>
      <p:sp>
        <p:nvSpPr>
          <p:cNvPr id="200" name="Shape 200"/>
          <p:cNvSpPr/>
          <p:nvPr/>
        </p:nvSpPr>
        <p:spPr>
          <a:xfrm>
            <a:off x="8442288" y="4441806"/>
            <a:ext cx="701700" cy="701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 name="Shape 201"/>
          <p:cNvSpPr/>
          <p:nvPr/>
        </p:nvSpPr>
        <p:spPr>
          <a:xfrm>
            <a:off x="7865675" y="4711202"/>
            <a:ext cx="432300" cy="432300"/>
          </a:xfrm>
          <a:prstGeom prst="ellipse">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2" name="Shape 202"/>
          <p:cNvSpPr/>
          <p:nvPr/>
        </p:nvSpPr>
        <p:spPr>
          <a:xfrm>
            <a:off x="7365650" y="4883401"/>
            <a:ext cx="260100" cy="2601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3" name="Shape 203"/>
          <p:cNvSpPr/>
          <p:nvPr/>
        </p:nvSpPr>
        <p:spPr>
          <a:xfrm>
            <a:off x="6922675" y="4997400"/>
            <a:ext cx="146100" cy="146100"/>
          </a:xfrm>
          <a:prstGeom prst="ellipse">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4" name="Shape 204"/>
          <p:cNvSpPr txBox="1"/>
          <p:nvPr/>
        </p:nvSpPr>
        <p:spPr>
          <a:xfrm>
            <a:off x="1293600" y="4132425"/>
            <a:ext cx="6556800" cy="871800"/>
          </a:xfrm>
          <a:prstGeom prst="rect">
            <a:avLst/>
          </a:prstGeom>
          <a:solidFill>
            <a:srgbClr val="003D79">
              <a:alpha val="5691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Fantasma de José Revueltas en TV UNAM.</a:t>
            </a:r>
            <a:endParaRPr sz="2400">
              <a:solidFill>
                <a:srgbClr val="FFFFFF"/>
              </a:solidFill>
              <a:latin typeface="Boogaloo"/>
              <a:ea typeface="Boogaloo"/>
              <a:cs typeface="Boogaloo"/>
              <a:sym typeface="Boogaloo"/>
            </a:endParaRPr>
          </a:p>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p:nvPr/>
        </p:nvSpPr>
        <p:spPr>
          <a:xfrm>
            <a:off x="2571750" y="571500"/>
            <a:ext cx="4000500" cy="40005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10" name="Shape 210">
            <a:hlinkClick r:id="rId3"/>
          </p:cNvPr>
          <p:cNvPicPr preferRelativeResize="0"/>
          <p:nvPr/>
        </p:nvPicPr>
        <p:blipFill rotWithShape="1">
          <a:blip r:embed="rId4">
            <a:alphaModFix amt="90000"/>
          </a:blip>
          <a:srcRect l="16666" r="16666"/>
          <a:stretch/>
        </p:blipFill>
        <p:spPr>
          <a:xfrm>
            <a:off x="150" y="0"/>
            <a:ext cx="4571924" cy="5143498"/>
          </a:xfrm>
          <a:prstGeom prst="rect">
            <a:avLst/>
          </a:prstGeom>
          <a:noFill/>
          <a:ln>
            <a:noFill/>
          </a:ln>
        </p:spPr>
      </p:pic>
      <p:pic>
        <p:nvPicPr>
          <p:cNvPr id="211" name="Shape 211">
            <a:hlinkClick r:id="rId5"/>
          </p:cNvPr>
          <p:cNvPicPr preferRelativeResize="0"/>
          <p:nvPr/>
        </p:nvPicPr>
        <p:blipFill rotWithShape="1">
          <a:blip r:embed="rId6">
            <a:alphaModFix amt="90000"/>
          </a:blip>
          <a:srcRect l="9343" r="9335"/>
          <a:stretch/>
        </p:blipFill>
        <p:spPr>
          <a:xfrm>
            <a:off x="4572075" y="0"/>
            <a:ext cx="4571929" cy="5143498"/>
          </a:xfrm>
          <a:prstGeom prst="rect">
            <a:avLst/>
          </a:prstGeom>
          <a:noFill/>
          <a:ln>
            <a:noFill/>
          </a:ln>
        </p:spPr>
      </p:pic>
      <p:sp>
        <p:nvSpPr>
          <p:cNvPr id="212" name="Shape 212"/>
          <p:cNvSpPr/>
          <p:nvPr/>
        </p:nvSpPr>
        <p:spPr>
          <a:xfrm rot="-2842413">
            <a:off x="295102"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3" name="Shape 213"/>
          <p:cNvSpPr/>
          <p:nvPr/>
        </p:nvSpPr>
        <p:spPr>
          <a:xfrm>
            <a:off x="1293600"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4" name="Shape 214"/>
          <p:cNvSpPr/>
          <p:nvPr/>
        </p:nvSpPr>
        <p:spPr>
          <a:xfrm>
            <a:off x="721700" y="755895"/>
            <a:ext cx="575884" cy="507498"/>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7°</a:t>
            </a:r>
          </a:p>
        </p:txBody>
      </p:sp>
      <p:sp>
        <p:nvSpPr>
          <p:cNvPr id="215" name="Shape 215"/>
          <p:cNvSpPr/>
          <p:nvPr/>
        </p:nvSpPr>
        <p:spPr>
          <a:xfrm rot="3140034">
            <a:off x="8413394" y="3330478"/>
            <a:ext cx="505189" cy="505189"/>
          </a:xfrm>
          <a:prstGeom prst="rect">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6" name="Shape 216"/>
          <p:cNvSpPr txBox="1"/>
          <p:nvPr/>
        </p:nvSpPr>
        <p:spPr>
          <a:xfrm>
            <a:off x="1306200" y="4154100"/>
            <a:ext cx="6531600" cy="774000"/>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El nacimiento de Los Pumas.</a:t>
            </a:r>
            <a:endParaRPr>
              <a:solidFill>
                <a:srgbClr val="FFFFFF"/>
              </a:solidFill>
              <a:latin typeface="Boogaloo"/>
              <a:ea typeface="Boogaloo"/>
              <a:cs typeface="Boogaloo"/>
              <a:sym typeface="Boogaloo"/>
            </a:endParaRPr>
          </a:p>
          <a:p>
            <a:pPr marL="0" marR="0" lvl="0" indent="0" algn="ctr"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Shape 221"/>
          <p:cNvPicPr preferRelativeResize="0"/>
          <p:nvPr/>
        </p:nvPicPr>
        <p:blipFill rotWithShape="1">
          <a:blip r:embed="rId3">
            <a:alphaModFix/>
          </a:blip>
          <a:srcRect t="12502" b="12495"/>
          <a:stretch/>
        </p:blipFill>
        <p:spPr>
          <a:xfrm>
            <a:off x="0" y="0"/>
            <a:ext cx="9144001" cy="5143499"/>
          </a:xfrm>
          <a:prstGeom prst="rect">
            <a:avLst/>
          </a:prstGeom>
          <a:noFill/>
          <a:ln>
            <a:noFill/>
          </a:ln>
        </p:spPr>
      </p:pic>
      <p:grpSp>
        <p:nvGrpSpPr>
          <p:cNvPr id="222" name="Shape 222"/>
          <p:cNvGrpSpPr/>
          <p:nvPr/>
        </p:nvGrpSpPr>
        <p:grpSpPr>
          <a:xfrm>
            <a:off x="-5" y="1"/>
            <a:ext cx="2019305" cy="2019300"/>
            <a:chOff x="3562345" y="1"/>
            <a:chExt cx="2019305" cy="2019300"/>
          </a:xfrm>
        </p:grpSpPr>
        <p:sp>
          <p:nvSpPr>
            <p:cNvPr id="223" name="Shape 223"/>
            <p:cNvSpPr/>
            <p:nvPr/>
          </p:nvSpPr>
          <p:spPr>
            <a:xfrm rot="-2842413">
              <a:off x="3857452" y="295108"/>
              <a:ext cx="1429087" cy="1429087"/>
            </a:xfrm>
            <a:prstGeom prst="rect">
              <a:avLst/>
            </a:prstGeom>
            <a:solidFill>
              <a:srgbClr val="D59F0F">
                <a:alpha val="530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4" name="Shape 224"/>
            <p:cNvSpPr/>
            <p:nvPr/>
          </p:nvSpPr>
          <p:spPr>
            <a:xfrm>
              <a:off x="4855950" y="522950"/>
              <a:ext cx="725700" cy="725700"/>
            </a:xfrm>
            <a:prstGeom prst="ellipse">
              <a:avLst/>
            </a:prstGeom>
            <a:solidFill>
              <a:srgbClr val="003D79">
                <a:alpha val="569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5" name="Shape 225"/>
            <p:cNvSpPr/>
            <p:nvPr/>
          </p:nvSpPr>
          <p:spPr>
            <a:xfrm>
              <a:off x="4317888" y="756270"/>
              <a:ext cx="619075" cy="518296"/>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gradFill>
                    <a:gsLst>
                      <a:gs pos="0">
                        <a:srgbClr val="00D2E9"/>
                      </a:gs>
                      <a:gs pos="0">
                        <a:srgbClr val="003D79"/>
                      </a:gs>
                      <a:gs pos="100000">
                        <a:srgbClr val="D59F0F"/>
                      </a:gs>
                      <a:gs pos="100000">
                        <a:srgbClr val="045962"/>
                      </a:gs>
                    </a:gsLst>
                    <a:lin ang="2700006" scaled="0"/>
                  </a:gradFill>
                  <a:latin typeface="Luckiest Guy"/>
                </a:rPr>
                <a:t>8°</a:t>
              </a:r>
            </a:p>
          </p:txBody>
        </p:sp>
      </p:grpSp>
      <p:sp>
        <p:nvSpPr>
          <p:cNvPr id="226" name="Shape 226"/>
          <p:cNvSpPr txBox="1"/>
          <p:nvPr/>
        </p:nvSpPr>
        <p:spPr>
          <a:xfrm>
            <a:off x="1476425" y="4132425"/>
            <a:ext cx="6191100" cy="871800"/>
          </a:xfrm>
          <a:prstGeom prst="rect">
            <a:avLst/>
          </a:prstGeom>
          <a:solidFill>
            <a:srgbClr val="003D79">
              <a:alpha val="56919"/>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2400">
                <a:solidFill>
                  <a:srgbClr val="FFFFFF"/>
                </a:solidFill>
                <a:latin typeface="Boogaloo"/>
                <a:ea typeface="Boogaloo"/>
                <a:cs typeface="Boogaloo"/>
                <a:sym typeface="Boogaloo"/>
              </a:rPr>
              <a:t>La muela: estructura para medir los rayos cósmicos.</a:t>
            </a:r>
            <a:endParaRPr sz="2400">
              <a:solidFill>
                <a:srgbClr val="FFFFFF"/>
              </a:solidFill>
              <a:latin typeface="Boogaloo"/>
              <a:ea typeface="Boogaloo"/>
              <a:cs typeface="Boogaloo"/>
              <a:sym typeface="Boogaloo"/>
            </a:endParaRPr>
          </a:p>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755</Words>
  <Application>Microsoft Office PowerPoint</Application>
  <PresentationFormat>Presentación en pantalla (16:9)</PresentationFormat>
  <Paragraphs>64</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Luckiest Guy</vt:lpstr>
      <vt:lpstr>Boogaloo</vt:lpstr>
      <vt:lpstr>Bangers</vt:lpstr>
      <vt:lpstr>Simple Light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UNAM</dc:creator>
  <cp:lastModifiedBy>UNAM</cp:lastModifiedBy>
  <cp:revision>10</cp:revision>
  <dcterms:modified xsi:type="dcterms:W3CDTF">2018-04-26T18:19:43Z</dcterms:modified>
</cp:coreProperties>
</file>